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Roboto"/>
      <p:regular r:id="rId63"/>
      <p:bold r:id="rId64"/>
      <p:italic r:id="rId65"/>
      <p:boldItalic r:id="rId66"/>
    </p:embeddedFont>
    <p:embeddedFont>
      <p:font typeface="Merriweather"/>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AFCE584-A66E-4EAD-8B45-1FDD6428EB54}">
  <a:tblStyle styleId="{7AFCE584-A66E-4EAD-8B45-1FDD6428EB5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Merriweather-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6.xml"/><Relationship Id="rId66" Type="http://schemas.openxmlformats.org/officeDocument/2006/relationships/font" Target="fonts/Roboto-boldItalic.fntdata"/><Relationship Id="rId21" Type="http://schemas.openxmlformats.org/officeDocument/2006/relationships/slide" Target="slides/slide15.xml"/><Relationship Id="rId65" Type="http://schemas.openxmlformats.org/officeDocument/2006/relationships/font" Target="fonts/Roboto-italic.fntdata"/><Relationship Id="rId24" Type="http://schemas.openxmlformats.org/officeDocument/2006/relationships/slide" Target="slides/slide18.xml"/><Relationship Id="rId68" Type="http://schemas.openxmlformats.org/officeDocument/2006/relationships/font" Target="fonts/Merriweather-bold.fntdata"/><Relationship Id="rId23" Type="http://schemas.openxmlformats.org/officeDocument/2006/relationships/slide" Target="slides/slide17.xml"/><Relationship Id="rId67" Type="http://schemas.openxmlformats.org/officeDocument/2006/relationships/font" Target="fonts/Merriweather-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erriweather-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72d240a78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972d240a78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72d240a7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72d240a78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72d240a78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972d240a78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72d240a78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72d240a78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97262f0e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97262f0e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7262f0e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7262f0e6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7262f0e6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7262f0e6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7262f0e6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97262f0e6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97262f0e6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97262f0e6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7262f0e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7262f0e6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972d240a7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972d240a7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97262f0e6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97262f0e6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7262f0e6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97262f0e6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97262f0e6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97262f0e6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97262f0e6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97262f0e6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97262f0e6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97262f0e6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7262f0e6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97262f0e6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97262f0e6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97262f0e6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5d0a9c45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95d0a9c45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5d0a9c453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95d0a9c453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95d0a9c453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95d0a9c453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972d240a7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972d240a7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95d0a9c453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95d0a9c453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95d0a9c453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95d0a9c453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95d0a9c453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95d0a9c453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95d0a9c45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95d0a9c45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95d0a9c453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95d0a9c453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95d0a9c453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95d0a9c453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5d0a9c453_5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95d0a9c453_5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95d0a9c453_5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95d0a9c453_5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95d0a9c453_5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95d0a9c453_5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95d0a9c453_5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95d0a9c453_5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972d240a7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972d240a7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95d0a9c453_5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95d0a9c453_5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95d0a9c453_5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95d0a9c453_5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5d0a9c453_5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95d0a9c453_5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95d0a9c453_5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95d0a9c453_5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95d0a9c453_5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95d0a9c453_5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95d0a9c453_5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95d0a9c453_5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95d0a9c453_5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95d0a9c453_5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95d0a9c453_5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95d0a9c453_5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95d0a9c453_5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95d0a9c453_5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95d0a9c453_5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95d0a9c453_5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967a608b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967a608b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95d0a9c453_5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95d0a9c453_5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95d0a9c453_5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95d0a9c453_5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95d0a9c453_5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95d0a9c453_5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5d0a9c453_5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95d0a9c453_5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95d0a9c453_5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95d0a9c453_5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95d0a9c453_5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95d0a9c453_5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95d0a9c45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95d0a9c45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967a608b5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967a608b5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72d240a78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972d240a78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972d240a7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972d240a7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72d240a7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972d240a7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eset.com/uk/types-of-cyber-threats/malwar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upguard.com/blog/cyber-security" TargetMode="External"/><Relationship Id="rId4" Type="http://schemas.openxmlformats.org/officeDocument/2006/relationships/hyperlink" Target="https://www.upguard.com/blog/exploit" TargetMode="External"/><Relationship Id="rId5" Type="http://schemas.openxmlformats.org/officeDocument/2006/relationships/hyperlink" Target="https://www.upguard.com/blog/cyber-attack" TargetMode="External"/><Relationship Id="rId6" Type="http://schemas.openxmlformats.org/officeDocument/2006/relationships/hyperlink" Target="https://www.upguard.com/blog/malware" TargetMode="External"/><Relationship Id="rId7" Type="http://schemas.openxmlformats.org/officeDocument/2006/relationships/hyperlink" Target="https://www.upguard.com/blog/sensitive-data"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trendmicro.com/vinfo/us/security/definition/vulnerabilit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en.wikipedia.org/wiki/Hacker_(computer_securit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offensive-security.com/metasploit-unleashed/requirements/#metasploit-virtual-machine" TargetMode="External"/><Relationship Id="rId4" Type="http://schemas.openxmlformats.org/officeDocument/2006/relationships/hyperlink" Target="https://www.offensive-security.com/metasploit-unleashed/requirement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9.png"/><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3.png"/><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892978"/>
            <a:ext cx="8222100" cy="172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NETWORK SECURITY</a:t>
            </a:r>
            <a:endParaRPr/>
          </a:p>
          <a:p>
            <a:pPr indent="0" lvl="0" marL="0" rtl="0" algn="l">
              <a:spcBef>
                <a:spcPts val="0"/>
              </a:spcBef>
              <a:spcAft>
                <a:spcPts val="0"/>
              </a:spcAft>
              <a:buNone/>
            </a:pPr>
            <a:r>
              <a:rPr lang="en-GB"/>
              <a:t>(GROUP-28)</a:t>
            </a:r>
            <a:endParaRPr/>
          </a:p>
        </p:txBody>
      </p:sp>
      <p:sp>
        <p:nvSpPr>
          <p:cNvPr id="86" name="Google Shape;86;p13"/>
          <p:cNvSpPr txBox="1"/>
          <p:nvPr>
            <p:ph idx="1" type="subTitle"/>
          </p:nvPr>
        </p:nvSpPr>
        <p:spPr>
          <a:xfrm>
            <a:off x="598100" y="2571750"/>
            <a:ext cx="8222100" cy="22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IIT2018105 (BINDU)</a:t>
            </a:r>
            <a:endParaRPr/>
          </a:p>
          <a:p>
            <a:pPr indent="0" lvl="0" marL="0" rtl="0" algn="l">
              <a:spcBef>
                <a:spcPts val="0"/>
              </a:spcBef>
              <a:spcAft>
                <a:spcPts val="0"/>
              </a:spcAft>
              <a:buNone/>
            </a:pPr>
            <a:r>
              <a:rPr lang="en-GB"/>
              <a:t>IIT2018118 (AYUSHI GUPTA)</a:t>
            </a:r>
            <a:endParaRPr/>
          </a:p>
          <a:p>
            <a:pPr indent="0" lvl="0" marL="0" rtl="0" algn="l">
              <a:spcBef>
                <a:spcPts val="0"/>
              </a:spcBef>
              <a:spcAft>
                <a:spcPts val="0"/>
              </a:spcAft>
              <a:buNone/>
            </a:pPr>
            <a:r>
              <a:rPr lang="en-GB"/>
              <a:t>IIT2018120 (SANJANA)</a:t>
            </a:r>
            <a:endParaRPr/>
          </a:p>
          <a:p>
            <a:pPr indent="0" lvl="0" marL="0" rtl="0" algn="l">
              <a:spcBef>
                <a:spcPts val="0"/>
              </a:spcBef>
              <a:spcAft>
                <a:spcPts val="0"/>
              </a:spcAft>
              <a:buNone/>
            </a:pPr>
            <a:r>
              <a:rPr lang="en-GB"/>
              <a:t>IIT2018138 (T S CHINMAY)</a:t>
            </a:r>
            <a:endParaRPr/>
          </a:p>
          <a:p>
            <a:pPr indent="0" lvl="0" marL="0" rtl="0" algn="l">
              <a:spcBef>
                <a:spcPts val="0"/>
              </a:spcBef>
              <a:spcAft>
                <a:spcPts val="0"/>
              </a:spcAft>
              <a:buNone/>
            </a:pPr>
            <a:r>
              <a:rPr lang="en-GB"/>
              <a:t>IIT2018147 (NILAANG VASAVA)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THREAT</a:t>
            </a:r>
            <a:endParaRPr/>
          </a:p>
        </p:txBody>
      </p:sp>
      <p:sp>
        <p:nvSpPr>
          <p:cNvPr id="141" name="Google Shape;141;p2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1400">
                <a:solidFill>
                  <a:srgbClr val="000000"/>
                </a:solidFill>
                <a:latin typeface="Arial"/>
                <a:ea typeface="Arial"/>
                <a:cs typeface="Arial"/>
                <a:sym typeface="Arial"/>
              </a:rPr>
              <a:t>In the field of network security, a threat is a potential negative action or event that facilitates a vulnerability that results in an unwanted impact on a computer system or application in terms of network.</a:t>
            </a:r>
            <a:endParaRPr sz="1400">
              <a:solidFill>
                <a:srgbClr val="000000"/>
              </a:solidFill>
              <a:latin typeface="Arial"/>
              <a:ea typeface="Arial"/>
              <a:cs typeface="Arial"/>
              <a:sym typeface="Arial"/>
            </a:endParaRPr>
          </a:p>
          <a:p>
            <a:pPr indent="0" lvl="0" marL="457200" rtl="0" algn="l">
              <a:spcBef>
                <a:spcPts val="0"/>
              </a:spcBef>
              <a:spcAft>
                <a:spcPts val="0"/>
              </a:spcAft>
              <a:buNone/>
            </a:pPr>
            <a:r>
              <a:t/>
            </a:r>
            <a:endParaRPr sz="1400">
              <a:solidFill>
                <a:srgbClr val="000000"/>
              </a:solidFill>
              <a:latin typeface="Arial"/>
              <a:ea typeface="Arial"/>
              <a:cs typeface="Arial"/>
              <a:sym typeface="Arial"/>
            </a:endParaRPr>
          </a:p>
          <a:p>
            <a:pPr indent="0" lvl="0" marL="342900" rtl="0" algn="l">
              <a:spcBef>
                <a:spcPts val="0"/>
              </a:spcBef>
              <a:spcAft>
                <a:spcPts val="0"/>
              </a:spcAft>
              <a:buNone/>
            </a:pPr>
            <a:r>
              <a:rPr lang="en-GB"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ADVANCED PERSISTENT THREAT</a:t>
            </a:r>
            <a:endParaRPr/>
          </a:p>
        </p:txBody>
      </p:sp>
      <p:sp>
        <p:nvSpPr>
          <p:cNvPr id="147" name="Google Shape;147;p2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1400">
                <a:solidFill>
                  <a:srgbClr val="000000"/>
                </a:solidFill>
                <a:latin typeface="Arial"/>
                <a:ea typeface="Arial"/>
                <a:cs typeface="Arial"/>
                <a:sym typeface="Arial"/>
              </a:rPr>
              <a:t>An advanced persistent threat is an attack in which unauthorised users gain access to a system or network and remain there for an extended period of time without being detected.  Instead, the aim of advanced persistent threats is most often data theft.Advanced persistent threats typically have several phases, including hacking the network, avoiding detection, constructing an attack plan, and mapping company data to identify where the desired data is most readily available, collecting sensitive company data, and data leakage .</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ADWARE</a:t>
            </a:r>
            <a:endParaRPr/>
          </a:p>
        </p:txBody>
      </p:sp>
      <p:sp>
        <p:nvSpPr>
          <p:cNvPr id="153" name="Google Shape;153;p2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n-GB" sz="1400">
                <a:solidFill>
                  <a:srgbClr val="000000"/>
                </a:solidFill>
                <a:latin typeface="Arial"/>
                <a:ea typeface="Arial"/>
                <a:cs typeface="Arial"/>
                <a:sym typeface="Arial"/>
              </a:rPr>
              <a:t>Adware refers to a type of </a:t>
            </a:r>
            <a:r>
              <a:rPr lang="en-GB" sz="1400">
                <a:solidFill>
                  <a:srgbClr val="000000"/>
                </a:solidFill>
                <a:uFill>
                  <a:noFill/>
                </a:uFill>
                <a:latin typeface="Arial"/>
                <a:ea typeface="Arial"/>
                <a:cs typeface="Arial"/>
                <a:sym typeface="Arial"/>
                <a:hlinkClick r:id="rId3">
                  <a:extLst>
                    <a:ext uri="{A12FA001-AC4F-418D-AE19-62706E023703}">
                      <ahyp:hlinkClr val="tx"/>
                    </a:ext>
                  </a:extLst>
                </a:hlinkClick>
              </a:rPr>
              <a:t>malware</a:t>
            </a:r>
            <a:r>
              <a:rPr lang="en-GB" sz="1400">
                <a:solidFill>
                  <a:srgbClr val="000000"/>
                </a:solidFill>
                <a:latin typeface="Arial"/>
                <a:ea typeface="Arial"/>
                <a:cs typeface="Arial"/>
                <a:sym typeface="Arial"/>
              </a:rPr>
              <a:t> that displays unwanted advertisements on your computer or device. Adware is commonly activated unknowingly when users are trying to install legitimate applications that adware is bundled with.While sometimes, adware can be safe and on other time it is not, some pop-up windows intend to not only display advertisements but also collect data and information in order to target you with customised adverts. In these cases, adware can direct you to malicious websites and infected pages through various advert links, putting you at risk of computer viruses.</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MALWARE </a:t>
            </a:r>
            <a:endParaRPr/>
          </a:p>
        </p:txBody>
      </p:sp>
      <p:sp>
        <p:nvSpPr>
          <p:cNvPr id="159" name="Google Shape;159;p2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n-GB" sz="1400">
                <a:solidFill>
                  <a:srgbClr val="000000"/>
                </a:solidFill>
                <a:latin typeface="Arial"/>
                <a:ea typeface="Arial"/>
                <a:cs typeface="Arial"/>
                <a:sym typeface="Arial"/>
              </a:rPr>
              <a:t>Malware is the collective name of a number of malicious software variants, including viruses , ransomware, and spyware. In the case of malicious software, malware typically consists of code developed by cyber attackers, designed to cause extensive damage to data and systems, or to gain unauthorised access to the network. Malware is typically delivered via e-mail in the form of a link or file.  Malware delivers its payload in a number of different ways. From     demanding a ransom to stealing sensitive personal data, cybercriminals are becoming more and more sophisticated in their methods.</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a:t>VULNERABILITY</a:t>
            </a:r>
            <a:endParaRPr/>
          </a:p>
        </p:txBody>
      </p:sp>
      <p:sp>
        <p:nvSpPr>
          <p:cNvPr id="165" name="Google Shape;165;p2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n-GB" sz="1400">
                <a:solidFill>
                  <a:srgbClr val="000000"/>
                </a:solidFill>
                <a:latin typeface="Arial"/>
                <a:ea typeface="Arial"/>
                <a:cs typeface="Arial"/>
                <a:sym typeface="Arial"/>
              </a:rPr>
              <a:t>In </a:t>
            </a:r>
            <a:r>
              <a:rPr lang="en-GB" sz="1400">
                <a:solidFill>
                  <a:srgbClr val="000000"/>
                </a:solidFill>
                <a:uFill>
                  <a:noFill/>
                </a:uFill>
                <a:latin typeface="Arial"/>
                <a:ea typeface="Arial"/>
                <a:cs typeface="Arial"/>
                <a:sym typeface="Arial"/>
                <a:hlinkClick r:id="rId3">
                  <a:extLst>
                    <a:ext uri="{A12FA001-AC4F-418D-AE19-62706E023703}">
                      <ahyp:hlinkClr val="tx"/>
                    </a:ext>
                  </a:extLst>
                </a:hlinkClick>
              </a:rPr>
              <a:t>cyber security</a:t>
            </a:r>
            <a:r>
              <a:rPr lang="en-GB" sz="1400">
                <a:solidFill>
                  <a:srgbClr val="000000"/>
                </a:solidFill>
                <a:latin typeface="Arial"/>
                <a:ea typeface="Arial"/>
                <a:cs typeface="Arial"/>
                <a:sym typeface="Arial"/>
              </a:rPr>
              <a:t>, a vulnerability is a weakness which can be </a:t>
            </a:r>
            <a:r>
              <a:rPr lang="en-GB" sz="1400">
                <a:solidFill>
                  <a:srgbClr val="000000"/>
                </a:solidFill>
                <a:uFill>
                  <a:noFill/>
                </a:uFill>
                <a:latin typeface="Arial"/>
                <a:ea typeface="Arial"/>
                <a:cs typeface="Arial"/>
                <a:sym typeface="Arial"/>
                <a:hlinkClick r:id="rId4">
                  <a:extLst>
                    <a:ext uri="{A12FA001-AC4F-418D-AE19-62706E023703}">
                      <ahyp:hlinkClr val="tx"/>
                    </a:ext>
                  </a:extLst>
                </a:hlinkClick>
              </a:rPr>
              <a:t>exploited</a:t>
            </a:r>
            <a:r>
              <a:rPr lang="en-GB" sz="1400">
                <a:solidFill>
                  <a:srgbClr val="000000"/>
                </a:solidFill>
                <a:latin typeface="Arial"/>
                <a:ea typeface="Arial"/>
                <a:cs typeface="Arial"/>
                <a:sym typeface="Arial"/>
              </a:rPr>
              <a:t> by a </a:t>
            </a:r>
            <a:r>
              <a:rPr lang="en-GB" sz="1400">
                <a:solidFill>
                  <a:srgbClr val="000000"/>
                </a:solidFill>
                <a:uFill>
                  <a:noFill/>
                </a:uFill>
                <a:latin typeface="Arial"/>
                <a:ea typeface="Arial"/>
                <a:cs typeface="Arial"/>
                <a:sym typeface="Arial"/>
                <a:hlinkClick r:id="rId5">
                  <a:extLst>
                    <a:ext uri="{A12FA001-AC4F-418D-AE19-62706E023703}">
                      <ahyp:hlinkClr val="tx"/>
                    </a:ext>
                  </a:extLst>
                </a:hlinkClick>
              </a:rPr>
              <a:t>cyber attack</a:t>
            </a:r>
            <a:r>
              <a:rPr lang="en-GB" sz="1400">
                <a:solidFill>
                  <a:srgbClr val="000000"/>
                </a:solidFill>
                <a:latin typeface="Arial"/>
                <a:ea typeface="Arial"/>
                <a:cs typeface="Arial"/>
                <a:sym typeface="Arial"/>
              </a:rPr>
              <a:t> to gain unauthorized access to  perform unauthorized actions on a computer system. Vulnerabilities can allow attackers to run code, access a system's memory, install </a:t>
            </a:r>
            <a:r>
              <a:rPr lang="en-GB" sz="1400">
                <a:solidFill>
                  <a:srgbClr val="000000"/>
                </a:solidFill>
                <a:uFill>
                  <a:noFill/>
                </a:uFill>
                <a:latin typeface="Arial"/>
                <a:ea typeface="Arial"/>
                <a:cs typeface="Arial"/>
                <a:sym typeface="Arial"/>
                <a:hlinkClick r:id="rId6">
                  <a:extLst>
                    <a:ext uri="{A12FA001-AC4F-418D-AE19-62706E023703}">
                      <ahyp:hlinkClr val="tx"/>
                    </a:ext>
                  </a:extLst>
                </a:hlinkClick>
              </a:rPr>
              <a:t>malware</a:t>
            </a:r>
            <a:r>
              <a:rPr lang="en-GB" sz="1400">
                <a:solidFill>
                  <a:srgbClr val="000000"/>
                </a:solidFill>
                <a:latin typeface="Arial"/>
                <a:ea typeface="Arial"/>
                <a:cs typeface="Arial"/>
                <a:sym typeface="Arial"/>
              </a:rPr>
              <a:t>, and steal, destroy or modify </a:t>
            </a:r>
            <a:r>
              <a:rPr lang="en-GB" sz="1400">
                <a:solidFill>
                  <a:srgbClr val="000000"/>
                </a:solidFill>
                <a:uFill>
                  <a:noFill/>
                </a:uFill>
                <a:latin typeface="Arial"/>
                <a:ea typeface="Arial"/>
                <a:cs typeface="Arial"/>
                <a:sym typeface="Arial"/>
                <a:hlinkClick r:id="rId7">
                  <a:extLst>
                    <a:ext uri="{A12FA001-AC4F-418D-AE19-62706E023703}">
                      <ahyp:hlinkClr val="tx"/>
                    </a:ext>
                  </a:extLst>
                </a:hlinkClick>
              </a:rPr>
              <a:t>sensitive data</a:t>
            </a:r>
            <a:r>
              <a:rPr lang="en-GB"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indent="0" lvl="0" marL="457200" rtl="0" algn="just">
              <a:spcBef>
                <a:spcPts val="0"/>
              </a:spcBef>
              <a:spcAft>
                <a:spcPts val="0"/>
              </a:spcAft>
              <a:buNone/>
            </a:pPr>
            <a:r>
              <a:rPr lang="en-GB" sz="1400">
                <a:solidFill>
                  <a:srgbClr val="000000"/>
                </a:solidFill>
                <a:latin typeface="Arial"/>
                <a:ea typeface="Arial"/>
                <a:cs typeface="Arial"/>
                <a:sym typeface="Arial"/>
              </a:rPr>
              <a:t>To exploit a vulnerability an attacker must be able to connect to the computer system.</a:t>
            </a:r>
            <a:endParaRPr sz="14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ZERO-DAY VULNERABILITY</a:t>
            </a:r>
            <a:endParaRPr/>
          </a:p>
        </p:txBody>
      </p:sp>
      <p:sp>
        <p:nvSpPr>
          <p:cNvPr id="171" name="Google Shape;171;p2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GB" sz="1400">
                <a:solidFill>
                  <a:srgbClr val="000000"/>
                </a:solidFill>
                <a:latin typeface="Arial"/>
                <a:ea typeface="Arial"/>
                <a:cs typeface="Arial"/>
                <a:sym typeface="Arial"/>
              </a:rPr>
              <a:t>A zero-day vulnerability is a </a:t>
            </a:r>
            <a:r>
              <a:rPr lang="en-GB" sz="1400">
                <a:solidFill>
                  <a:srgbClr val="000000"/>
                </a:solidFill>
                <a:uFill>
                  <a:noFill/>
                </a:uFill>
                <a:latin typeface="Arial"/>
                <a:ea typeface="Arial"/>
                <a:cs typeface="Arial"/>
                <a:sym typeface="Arial"/>
                <a:hlinkClick r:id="rId3">
                  <a:extLst>
                    <a:ext uri="{A12FA001-AC4F-418D-AE19-62706E023703}">
                      <ahyp:hlinkClr val="tx"/>
                    </a:ext>
                  </a:extLst>
                </a:hlinkClick>
              </a:rPr>
              <a:t>vulnerability </a:t>
            </a:r>
            <a:r>
              <a:rPr lang="en-GB" sz="1400">
                <a:solidFill>
                  <a:srgbClr val="000000"/>
                </a:solidFill>
                <a:latin typeface="Arial"/>
                <a:ea typeface="Arial"/>
                <a:cs typeface="Arial"/>
                <a:sym typeface="Arial"/>
              </a:rPr>
              <a:t>in a system or device that has been disclosed but is not yet patched. An exploit that attacks a zero-day vulnerability is called a zero-day exploit. Because they were discovered before security researchers and software developers became aware of them—and before they can issue a patch—zero-day vulnerabilities pose a higher risk to users for the following reasons:</a:t>
            </a:r>
            <a:endParaRPr sz="1400">
              <a:solidFill>
                <a:srgbClr val="000000"/>
              </a:solidFill>
              <a:latin typeface="Arial"/>
              <a:ea typeface="Arial"/>
              <a:cs typeface="Arial"/>
              <a:sym typeface="Arial"/>
            </a:endParaRPr>
          </a:p>
          <a:p>
            <a:pPr indent="-314325" lvl="0" marL="838200" rtl="0" algn="l">
              <a:lnSpc>
                <a:spcPct val="100000"/>
              </a:lnSpc>
              <a:spcBef>
                <a:spcPts val="0"/>
              </a:spcBef>
              <a:spcAft>
                <a:spcPts val="0"/>
              </a:spcAft>
              <a:buClr>
                <a:srgbClr val="4A4A4A"/>
              </a:buClr>
              <a:buSzPts val="1350"/>
              <a:buFont typeface="Arial"/>
              <a:buChar char="●"/>
            </a:pPr>
            <a:r>
              <a:rPr lang="en-GB" sz="1400">
                <a:solidFill>
                  <a:srgbClr val="000000"/>
                </a:solidFill>
                <a:latin typeface="Arial"/>
                <a:ea typeface="Arial"/>
                <a:cs typeface="Arial"/>
                <a:sym typeface="Arial"/>
              </a:rPr>
              <a:t>Cybercriminals race to exploit these vulnerabilities to cash in on their schemes</a:t>
            </a:r>
            <a:endParaRPr sz="1400">
              <a:solidFill>
                <a:srgbClr val="000000"/>
              </a:solidFill>
              <a:latin typeface="Arial"/>
              <a:ea typeface="Arial"/>
              <a:cs typeface="Arial"/>
              <a:sym typeface="Arial"/>
            </a:endParaRPr>
          </a:p>
          <a:p>
            <a:pPr indent="-314325" lvl="0" marL="838200" rtl="0" algn="l">
              <a:lnSpc>
                <a:spcPct val="100000"/>
              </a:lnSpc>
              <a:spcBef>
                <a:spcPts val="0"/>
              </a:spcBef>
              <a:spcAft>
                <a:spcPts val="0"/>
              </a:spcAft>
              <a:buClr>
                <a:srgbClr val="4A4A4A"/>
              </a:buClr>
              <a:buSzPts val="1350"/>
              <a:buFont typeface="Arial"/>
              <a:buChar char="●"/>
            </a:pPr>
            <a:r>
              <a:rPr lang="en-GB" sz="1400">
                <a:solidFill>
                  <a:srgbClr val="000000"/>
                </a:solidFill>
                <a:latin typeface="Arial"/>
                <a:ea typeface="Arial"/>
                <a:cs typeface="Arial"/>
                <a:sym typeface="Arial"/>
              </a:rPr>
              <a:t>Vulnerable systems are exposed until a patch is issued by the vendor.</a:t>
            </a:r>
            <a:endParaRPr sz="14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rPr lang="en-GB" sz="1400">
                <a:solidFill>
                  <a:srgbClr val="000000"/>
                </a:solidFill>
                <a:latin typeface="Arial"/>
                <a:ea typeface="Arial"/>
                <a:cs typeface="Arial"/>
                <a:sym typeface="Arial"/>
              </a:rPr>
              <a:t>Zero-day vulnerabilities are typically involved in targeted attacks; however, many campaigns still use old vulnerabilities.</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PENETRATION TESTING</a:t>
            </a:r>
            <a:endParaRPr/>
          </a:p>
        </p:txBody>
      </p:sp>
      <p:sp>
        <p:nvSpPr>
          <p:cNvPr id="177" name="Google Shape;177;p2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n-GB" sz="1400">
                <a:solidFill>
                  <a:srgbClr val="000000"/>
                </a:solidFill>
                <a:latin typeface="Arial"/>
                <a:ea typeface="Arial"/>
                <a:cs typeface="Arial"/>
                <a:sym typeface="Arial"/>
              </a:rPr>
              <a:t>Penetration testing, also called pen testing or ethical hacking, is the practice of testing a computer system, network or web application to find security vulnerabilities that an attacker could exploit. Penetration testing can be automated with software applications or performed manually. Either way, the process involves gathering information about the target before the test, identifying possible entry points, attempting to break in -- either virtually or for real -- and reporting back the findings.The main objective of penetration testing is to identify security weaknesses. Penetration testing can also be used to test an organization's security policy, its adherence to compliance requirements, its employees' security awareness and the organization's ability to identify and respond to security incidents.</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ZERO-DAY ATTACK</a:t>
            </a:r>
            <a:endParaRPr/>
          </a:p>
        </p:txBody>
      </p:sp>
      <p:sp>
        <p:nvSpPr>
          <p:cNvPr id="183" name="Google Shape;183;p2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n-GB" sz="1400">
                <a:solidFill>
                  <a:srgbClr val="000000"/>
                </a:solidFill>
                <a:latin typeface="Arial"/>
                <a:ea typeface="Arial"/>
                <a:cs typeface="Arial"/>
                <a:sym typeface="Arial"/>
              </a:rPr>
              <a:t>If a hacker manages to exploit the vulnerability before software developers can find a fix, that exploit becomes known as a zero day attack.Zero day vulnerabilities can take almost any form, because they can manifest as any type of broader software vulnerability.This makes zero day vulnerabilities difficult to proactively find—which in some ways is good news, because it also means hackers will have a hard time finding them. But it also means it’s difficult to guard against these vulnerabilities effectively.</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SHOULDER SURFING</a:t>
            </a:r>
            <a:endParaRPr/>
          </a:p>
        </p:txBody>
      </p:sp>
      <p:sp>
        <p:nvSpPr>
          <p:cNvPr id="189" name="Google Shape;189;p3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n-GB" sz="1400">
                <a:solidFill>
                  <a:srgbClr val="000000"/>
                </a:solidFill>
                <a:latin typeface="Arial"/>
                <a:ea typeface="Arial"/>
                <a:cs typeface="Arial"/>
                <a:sym typeface="Arial"/>
              </a:rPr>
              <a:t>In computer security, shoulder surfing is a type of social engineering technique used to obtain information such as personal identification numbers (PINs), passwords and other confidential data by looking over the victim's shoulder, either from keystrokes on a device or sensitive information being spoken and heard, also known as eavesdropping.</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KEYLOGGER</a:t>
            </a:r>
            <a:endParaRPr/>
          </a:p>
        </p:txBody>
      </p:sp>
      <p:sp>
        <p:nvSpPr>
          <p:cNvPr id="195" name="Google Shape;195;p3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n-GB" sz="1400">
                <a:solidFill>
                  <a:srgbClr val="000000"/>
                </a:solidFill>
                <a:latin typeface="Arial"/>
                <a:ea typeface="Arial"/>
                <a:cs typeface="Arial"/>
                <a:sym typeface="Arial"/>
              </a:rPr>
              <a:t>A keylogger is a program that records the keystrokes on a computer. It does this by monitoring a user's input and keeping a log of all keys that are pressed. The log may be saved to a file or even sent to another machine over a network or the Internet. Keylogger programs are often deemed spyware because they usually run without the user knowing it. They can be maliciously installed by hackers to spy on what a user is typing. By examining the keylog data, it may be possible to find private information such as a username and password combination. Therefore, keyloggers can be a significant security risk if they are unknowingly installed on a computer.</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9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DIFFERENCE BETWEEN ROUTER AND GATEWAYS</a:t>
            </a:r>
            <a:endParaRPr/>
          </a:p>
        </p:txBody>
      </p:sp>
      <p:graphicFrame>
        <p:nvGraphicFramePr>
          <p:cNvPr id="92" name="Google Shape;92;p14"/>
          <p:cNvGraphicFramePr/>
          <p:nvPr/>
        </p:nvGraphicFramePr>
        <p:xfrm>
          <a:off x="952500" y="1689500"/>
          <a:ext cx="3000000" cy="3000000"/>
        </p:xfrm>
        <a:graphic>
          <a:graphicData uri="http://schemas.openxmlformats.org/drawingml/2006/table">
            <a:tbl>
              <a:tblPr>
                <a:noFill/>
                <a:tableStyleId>{7AFCE584-A66E-4EAD-8B45-1FDD6428EB54}</a:tableStyleId>
              </a:tblPr>
              <a:tblGrid>
                <a:gridCol w="2413000"/>
                <a:gridCol w="2413000"/>
                <a:gridCol w="2413000"/>
              </a:tblGrid>
              <a:tr h="2170000">
                <a:tc>
                  <a:txBody>
                    <a:bodyPr/>
                    <a:lstStyle/>
                    <a:p>
                      <a:pPr indent="0" lvl="0" marL="0" rtl="0" algn="l">
                        <a:spcBef>
                          <a:spcPts val="0"/>
                        </a:spcBef>
                        <a:spcAft>
                          <a:spcPts val="0"/>
                        </a:spcAft>
                        <a:buNone/>
                      </a:pPr>
                      <a:r>
                        <a:rPr lang="en-GB"/>
                        <a:t>PRIMARY</a:t>
                      </a:r>
                      <a:endParaRPr/>
                    </a:p>
                    <a:p>
                      <a:pPr indent="0" lvl="0" marL="0" rtl="0" algn="l">
                        <a:spcBef>
                          <a:spcPts val="0"/>
                        </a:spcBef>
                        <a:spcAft>
                          <a:spcPts val="0"/>
                        </a:spcAft>
                        <a:buNone/>
                      </a:pPr>
                      <a:r>
                        <a:rPr lang="en-GB"/>
                        <a:t>FUNCTION</a:t>
                      </a:r>
                      <a:endParaRPr/>
                    </a:p>
                  </a:txBody>
                  <a:tcPr marT="91425" marB="91425" marR="91425" marL="91425">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t>It is a hardware device that receives, analyses and transmits the data packets to other networks.</a:t>
                      </a:r>
                      <a:endParaRPr/>
                    </a:p>
                  </a:txBody>
                  <a:tcPr marT="91425" marB="91425" marR="91425" marL="91425">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a:t>Gateway is essentially a device used to communicate between networks which have a different set of protocols and are responsible for converting one protocol to another.</a:t>
                      </a:r>
                      <a:endParaRPr/>
                    </a:p>
                  </a:txBody>
                  <a:tcPr marT="91425" marB="91425" marR="91425" marL="91425">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a:t>TRAFFIC REGULATION</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350">
                          <a:solidFill>
                            <a:srgbClr val="333333"/>
                          </a:solidFill>
                          <a:highlight>
                            <a:srgbClr val="FFFFFF"/>
                          </a:highlight>
                        </a:rPr>
                        <a:t>Routers regulate traffic between similar networks</a:t>
                      </a:r>
                      <a:endParaRPr/>
                    </a:p>
                    <a:p>
                      <a:pPr indent="0" lvl="0" marL="0" rtl="0" algn="l">
                        <a:spcBef>
                          <a:spcPts val="0"/>
                        </a:spcBef>
                        <a:spcAft>
                          <a:spcPts val="0"/>
                        </a:spcAft>
                        <a:buNone/>
                      </a:pPr>
                      <a:r>
                        <a:t/>
                      </a:r>
                      <a:endParaRPr/>
                    </a:p>
                  </a:txBody>
                  <a:tcPr marT="91425" marB="914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GB" sz="1350">
                          <a:solidFill>
                            <a:srgbClr val="333333"/>
                          </a:solidFill>
                          <a:highlight>
                            <a:srgbClr val="FFFFFF"/>
                          </a:highlight>
                        </a:rPr>
                        <a:t>Gateways regulate traffic between dissimilar networks</a:t>
                      </a:r>
                      <a:endParaRPr/>
                    </a:p>
                  </a:txBody>
                  <a:tcPr marT="91425" marB="9142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93" name="Google Shape;93;p14"/>
          <p:cNvSpPr txBox="1"/>
          <p:nvPr/>
        </p:nvSpPr>
        <p:spPr>
          <a:xfrm>
            <a:off x="3735650" y="1361000"/>
            <a:ext cx="1446600" cy="2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ROUTER</a:t>
            </a:r>
            <a:endParaRPr>
              <a:latin typeface="Roboto"/>
              <a:ea typeface="Roboto"/>
              <a:cs typeface="Roboto"/>
              <a:sym typeface="Roboto"/>
            </a:endParaRPr>
          </a:p>
        </p:txBody>
      </p:sp>
      <p:sp>
        <p:nvSpPr>
          <p:cNvPr id="94" name="Google Shape;94;p14"/>
          <p:cNvSpPr txBox="1"/>
          <p:nvPr/>
        </p:nvSpPr>
        <p:spPr>
          <a:xfrm>
            <a:off x="6268650" y="1361000"/>
            <a:ext cx="1392900" cy="2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GATEWAY</a:t>
            </a:r>
            <a:endParaRPr>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SPYWARE</a:t>
            </a:r>
            <a:endParaRPr/>
          </a:p>
        </p:txBody>
      </p:sp>
      <p:sp>
        <p:nvSpPr>
          <p:cNvPr id="201" name="Google Shape;201;p3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n-GB" sz="1400">
                <a:solidFill>
                  <a:srgbClr val="000000"/>
                </a:solidFill>
                <a:latin typeface="Arial"/>
                <a:ea typeface="Arial"/>
                <a:cs typeface="Arial"/>
                <a:sym typeface="Arial"/>
              </a:rPr>
              <a:t>Spyware is unwanted software that infiltrates your computing device, stealing your internet usage data and sensitive information. Spyware is classified as a type of malware — malicious software designed to gain access to or damage your computer, often without your knowledge. Spyware gathers your personal information and relays it to advertisers, data firms, or external users.Spyware is used for many purposes. Usually it aims to track and sell your internet usage data, capture your credit card or bank account information, or steal your personal identity. How? Spyware monitors your internet activity, tracking your login and password information, and spying on your sensitive information.Some types of spyware can install additional software and change the settings on your device, so it’s important to use secure passwords and keep your devices updated.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TROJAN</a:t>
            </a:r>
            <a:endParaRPr/>
          </a:p>
        </p:txBody>
      </p:sp>
      <p:sp>
        <p:nvSpPr>
          <p:cNvPr id="207" name="Google Shape;207;p3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n-GB" sz="1400">
                <a:solidFill>
                  <a:srgbClr val="000000"/>
                </a:solidFill>
                <a:latin typeface="Arial"/>
                <a:ea typeface="Arial"/>
                <a:cs typeface="Arial"/>
                <a:sym typeface="Arial"/>
              </a:rPr>
              <a:t>A Trojan horse, or Trojan, is a type of malicious code or software that looks legitimate but can take control of your computer. A Trojan is designed to damage, disrupt, steal, or in general inflict some other harmful action on your data or network.A Trojan acts like a bona fide application or file to trick you. It seeks to deceive you into loading and executing the malware on your device. Once installed, a Trojan can perform the action it was designed for.A Trojan is sometimes called a Trojan virus or a Trojan horse virus, but that’s a misnomer. Viruses can execute and replicate themselves. A Trojan cannot. A user has to execute Trojans. Even so, Trojan malware and Trojan virus are often used interchangeably.</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SPEAR PHISHING</a:t>
            </a:r>
            <a:endParaRPr/>
          </a:p>
        </p:txBody>
      </p:sp>
      <p:sp>
        <p:nvSpPr>
          <p:cNvPr id="213" name="Google Shape;213;p3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n-GB" sz="1400">
                <a:solidFill>
                  <a:srgbClr val="000000"/>
                </a:solidFill>
                <a:latin typeface="Arial"/>
                <a:ea typeface="Arial"/>
                <a:cs typeface="Arial"/>
                <a:sym typeface="Arial"/>
              </a:rPr>
              <a:t>Spear phishing is an email or electronic communications scam aimed at a specific individual , organisation or business. Although it is often intended to steal data for malicious purposes, cyber criminals may also intend to instal malware on a targeted user's computer.  This is how it works: An email arrives, apparently from a trustworthy source, but instead it leads the unknowing recipient to a bogus website full of malware. These emails often use clever tactics to bring victims to their attention. For example, the FBI has warned of spear phishing scams where the emails appeared to be from the National Center for Missing and Exploited Children.</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SOCIAL ENGINEERING ATTACK</a:t>
            </a:r>
            <a:endParaRPr/>
          </a:p>
        </p:txBody>
      </p:sp>
      <p:sp>
        <p:nvSpPr>
          <p:cNvPr id="219" name="Google Shape;219;p3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n-GB" sz="1400">
                <a:solidFill>
                  <a:srgbClr val="000000"/>
                </a:solidFill>
                <a:latin typeface="Arial"/>
                <a:ea typeface="Arial"/>
                <a:cs typeface="Arial"/>
                <a:sym typeface="Arial"/>
              </a:rPr>
              <a:t>Social engineering is the term used for awide range of malicious activities carried out through human interactions. It uses psychological manipulation to trick users into making security mistakes or delivering sensitive information.Social engineering attacks are taking place in one or more steps. In the first place, the perpetrator investigates the intended victim in order to gather the necessary background information, such as potential entry points and weak security protocols, needed to proceed with the attack. The attacker then moves to gain the victim's trust and to provide incentives for subsequent actions that break security practises, such as revealing sensitive information.</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RANSOMWARE</a:t>
            </a:r>
            <a:endParaRPr/>
          </a:p>
        </p:txBody>
      </p:sp>
      <p:sp>
        <p:nvSpPr>
          <p:cNvPr id="225" name="Google Shape;225;p3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n-GB" sz="1400">
                <a:solidFill>
                  <a:srgbClr val="000000"/>
                </a:solidFill>
                <a:latin typeface="Arial"/>
                <a:ea typeface="Arial"/>
                <a:cs typeface="Arial"/>
                <a:sym typeface="Arial"/>
              </a:rPr>
              <a:t>Ransomware is a kind of malicious software ( malware) that  threatens to publish or block data or computer system access, usually by    encrypting it, until the victim pays the attacker a ransom fee.There are a number of vectors ransomware can take to access a computer. One of the most common delivery systems is phishing spam — attachments that come to the victim in an email, masquerading as a file they should trust. Once they're downloaded and opened, they can take over the victim's computer, especially if they have built-in social engineering tools that trick users into allowing administrative access.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ROOTKIT</a:t>
            </a:r>
            <a:endParaRPr/>
          </a:p>
        </p:txBody>
      </p:sp>
      <p:sp>
        <p:nvSpPr>
          <p:cNvPr id="231" name="Google Shape;231;p3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n-GB" sz="1400">
                <a:solidFill>
                  <a:srgbClr val="000000"/>
                </a:solidFill>
                <a:latin typeface="Arial"/>
                <a:ea typeface="Arial"/>
                <a:cs typeface="Arial"/>
                <a:sym typeface="Arial"/>
              </a:rPr>
              <a:t>A rootkit is a malicious software that allows an unauthorised    user privileged access to a computer and its software's restricted areas.This software remain hidden in the computer and allow the attacker remote access to the computer.Rootkit installation can be automated, or an </a:t>
            </a:r>
            <a:r>
              <a:rPr lang="en-GB" sz="1400">
                <a:solidFill>
                  <a:srgbClr val="000000"/>
                </a:solidFill>
                <a:uFill>
                  <a:noFill/>
                </a:uFill>
                <a:latin typeface="Arial"/>
                <a:ea typeface="Arial"/>
                <a:cs typeface="Arial"/>
                <a:sym typeface="Arial"/>
                <a:hlinkClick r:id="rId3">
                  <a:extLst>
                    <a:ext uri="{A12FA001-AC4F-418D-AE19-62706E023703}">
                      <ahyp:hlinkClr val="tx"/>
                    </a:ext>
                  </a:extLst>
                </a:hlinkClick>
              </a:rPr>
              <a:t>attacker</a:t>
            </a:r>
            <a:r>
              <a:rPr lang="en-GB" sz="1400">
                <a:solidFill>
                  <a:srgbClr val="000000"/>
                </a:solidFill>
                <a:latin typeface="Arial"/>
                <a:ea typeface="Arial"/>
                <a:cs typeface="Arial"/>
                <a:sym typeface="Arial"/>
              </a:rPr>
              <a:t> can install it after having obtained root or Administrator access. Obtaining this access is a result of direct attack on a system.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BOMB</a:t>
            </a:r>
            <a:endParaRPr/>
          </a:p>
        </p:txBody>
      </p:sp>
      <p:sp>
        <p:nvSpPr>
          <p:cNvPr id="237" name="Google Shape;237;p3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n-GB" sz="1400">
                <a:solidFill>
                  <a:srgbClr val="000000"/>
                </a:solidFill>
                <a:highlight>
                  <a:srgbClr val="FFFFFF"/>
                </a:highlight>
                <a:latin typeface="Arial"/>
                <a:ea typeface="Arial"/>
                <a:cs typeface="Arial"/>
                <a:sym typeface="Arial"/>
              </a:rPr>
              <a:t>A logic bomb is a malicious program that is triggered when a logical condition is met, such as after a number of transactions have been processed or on a specific date (also called a time bomb). Malware such as worms often contain logic bombs, which behave in one manner and then change tactics on a specific date and time.</a:t>
            </a:r>
            <a:endParaRPr sz="14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b="1"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Penetration Testing (Practical Question)</a:t>
            </a:r>
            <a:endParaRPr/>
          </a:p>
        </p:txBody>
      </p:sp>
      <p:sp>
        <p:nvSpPr>
          <p:cNvPr id="243" name="Google Shape;243;p39"/>
          <p:cNvSpPr txBox="1"/>
          <p:nvPr>
            <p:ph idx="1" type="body"/>
          </p:nvPr>
        </p:nvSpPr>
        <p:spPr>
          <a:xfrm>
            <a:off x="311700" y="1017800"/>
            <a:ext cx="8520600" cy="3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erriweather"/>
                <a:ea typeface="Merriweather"/>
                <a:cs typeface="Merriweather"/>
                <a:sym typeface="Merriweather"/>
              </a:rPr>
              <a:t>Attacking a System exploiting its </a:t>
            </a:r>
            <a:r>
              <a:rPr b="1" lang="en-GB">
                <a:latin typeface="Merriweather"/>
                <a:ea typeface="Merriweather"/>
                <a:cs typeface="Merriweather"/>
                <a:sym typeface="Merriweather"/>
              </a:rPr>
              <a:t>vulnerabilities</a:t>
            </a:r>
            <a:r>
              <a:rPr b="1" lang="en-GB">
                <a:latin typeface="Merriweather"/>
                <a:ea typeface="Merriweather"/>
                <a:cs typeface="Merriweather"/>
                <a:sym typeface="Merriweather"/>
              </a:rPr>
              <a:t> .</a:t>
            </a:r>
            <a:endParaRPr b="1">
              <a:latin typeface="Merriweather"/>
              <a:ea typeface="Merriweather"/>
              <a:cs typeface="Merriweather"/>
              <a:sym typeface="Merriweather"/>
            </a:endParaRPr>
          </a:p>
          <a:p>
            <a:pPr indent="0" lvl="0" marL="0" rtl="0" algn="l">
              <a:spcBef>
                <a:spcPts val="1600"/>
              </a:spcBef>
              <a:spcAft>
                <a:spcPts val="0"/>
              </a:spcAft>
              <a:buNone/>
            </a:pPr>
            <a:r>
              <a:rPr b="1" lang="en-GB">
                <a:latin typeface="Merriweather"/>
                <a:ea typeface="Merriweather"/>
                <a:cs typeface="Merriweather"/>
                <a:sym typeface="Merriweather"/>
              </a:rPr>
              <a:t>Causes of </a:t>
            </a:r>
            <a:r>
              <a:rPr b="1" lang="en-GB">
                <a:latin typeface="Merriweather"/>
                <a:ea typeface="Merriweather"/>
                <a:cs typeface="Merriweather"/>
                <a:sym typeface="Merriweather"/>
              </a:rPr>
              <a:t>vulnerabilities</a:t>
            </a:r>
            <a:r>
              <a:rPr b="1" lang="en-GB">
                <a:latin typeface="Merriweather"/>
                <a:ea typeface="Merriweather"/>
                <a:cs typeface="Merriweather"/>
                <a:sym typeface="Merriweather"/>
              </a:rPr>
              <a:t> -</a:t>
            </a:r>
            <a:endParaRPr b="1">
              <a:latin typeface="Merriweather"/>
              <a:ea typeface="Merriweather"/>
              <a:cs typeface="Merriweather"/>
              <a:sym typeface="Merriweather"/>
            </a:endParaRPr>
          </a:p>
          <a:p>
            <a:pPr indent="0" lvl="0" marL="0" rtl="0" algn="l">
              <a:spcBef>
                <a:spcPts val="1600"/>
              </a:spcBef>
              <a:spcAft>
                <a:spcPts val="0"/>
              </a:spcAft>
              <a:buNone/>
            </a:pPr>
            <a:r>
              <a:rPr b="1" lang="en-GB">
                <a:latin typeface="Merriweather"/>
                <a:ea typeface="Merriweather"/>
                <a:cs typeface="Merriweather"/>
                <a:sym typeface="Merriweather"/>
              </a:rPr>
              <a:t>Poor design and implementation</a:t>
            </a:r>
            <a:endParaRPr b="1">
              <a:latin typeface="Merriweather"/>
              <a:ea typeface="Merriweather"/>
              <a:cs typeface="Merriweather"/>
              <a:sym typeface="Merriweather"/>
            </a:endParaRPr>
          </a:p>
          <a:p>
            <a:pPr indent="0" lvl="0" marL="0" rtl="0" algn="l">
              <a:spcBef>
                <a:spcPts val="1600"/>
              </a:spcBef>
              <a:spcAft>
                <a:spcPts val="0"/>
              </a:spcAft>
              <a:buNone/>
            </a:pPr>
            <a:r>
              <a:rPr b="1" lang="en-GB">
                <a:latin typeface="Merriweather"/>
                <a:ea typeface="Merriweather"/>
                <a:cs typeface="Merriweather"/>
                <a:sym typeface="Merriweather"/>
              </a:rPr>
              <a:t>Poor system Configuration</a:t>
            </a:r>
            <a:endParaRPr b="1">
              <a:latin typeface="Merriweather"/>
              <a:ea typeface="Merriweather"/>
              <a:cs typeface="Merriweather"/>
              <a:sym typeface="Merriweather"/>
            </a:endParaRPr>
          </a:p>
          <a:p>
            <a:pPr indent="0" lvl="0" marL="0" rtl="0" algn="l">
              <a:spcBef>
                <a:spcPts val="1600"/>
              </a:spcBef>
              <a:spcAft>
                <a:spcPts val="0"/>
              </a:spcAft>
              <a:buNone/>
            </a:pPr>
            <a:r>
              <a:rPr b="1" lang="en-GB">
                <a:latin typeface="Merriweather"/>
                <a:ea typeface="Merriweather"/>
                <a:cs typeface="Merriweather"/>
                <a:sym typeface="Merriweather"/>
              </a:rPr>
              <a:t>Insecure Network</a:t>
            </a:r>
            <a:endParaRPr b="1">
              <a:latin typeface="Merriweather"/>
              <a:ea typeface="Merriweather"/>
              <a:cs typeface="Merriweather"/>
              <a:sym typeface="Merriweather"/>
            </a:endParaRPr>
          </a:p>
          <a:p>
            <a:pPr indent="0" lvl="0" marL="0" rtl="0" algn="l">
              <a:spcBef>
                <a:spcPts val="1600"/>
              </a:spcBef>
              <a:spcAft>
                <a:spcPts val="0"/>
              </a:spcAft>
              <a:buNone/>
            </a:pPr>
            <a:r>
              <a:rPr b="1" lang="en-GB">
                <a:latin typeface="Merriweather"/>
                <a:ea typeface="Merriweather"/>
                <a:cs typeface="Merriweather"/>
                <a:sym typeface="Merriweather"/>
              </a:rPr>
              <a:t>System Complexities</a:t>
            </a:r>
            <a:endParaRPr b="1">
              <a:latin typeface="Merriweather"/>
              <a:ea typeface="Merriweather"/>
              <a:cs typeface="Merriweather"/>
              <a:sym typeface="Merriweather"/>
            </a:endParaRPr>
          </a:p>
          <a:p>
            <a:pPr indent="0" lvl="0" marL="0" rtl="0" algn="l">
              <a:spcBef>
                <a:spcPts val="1600"/>
              </a:spcBef>
              <a:spcAft>
                <a:spcPts val="0"/>
              </a:spcAft>
              <a:buNone/>
            </a:pPr>
            <a:r>
              <a:rPr b="1" lang="en-GB">
                <a:latin typeface="Merriweather"/>
                <a:ea typeface="Merriweather"/>
                <a:cs typeface="Merriweather"/>
                <a:sym typeface="Merriweather"/>
              </a:rPr>
              <a:t>Human Error</a:t>
            </a:r>
            <a:endParaRPr b="1">
              <a:latin typeface="Merriweather"/>
              <a:ea typeface="Merriweather"/>
              <a:cs typeface="Merriweather"/>
              <a:sym typeface="Merriweather"/>
            </a:endParaRPr>
          </a:p>
          <a:p>
            <a:pPr indent="0" lvl="0" marL="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p:nvPr/>
        </p:nvSpPr>
        <p:spPr>
          <a:xfrm>
            <a:off x="140800" y="1088250"/>
            <a:ext cx="1314000" cy="1129200"/>
          </a:xfrm>
          <a:prstGeom prst="roundRect">
            <a:avLst>
              <a:gd fmla="val 16667" name="adj"/>
            </a:avLst>
          </a:prstGeom>
          <a:noFill/>
          <a:ln cap="flat" cmpd="sng" w="762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u="sng">
                <a:latin typeface="Merriweather"/>
                <a:ea typeface="Merriweather"/>
                <a:cs typeface="Merriweather"/>
                <a:sym typeface="Merriweather"/>
              </a:rPr>
              <a:t>Planning</a:t>
            </a:r>
            <a:r>
              <a:rPr b="1" lang="en-GB" u="sng">
                <a:latin typeface="Merriweather"/>
                <a:ea typeface="Merriweather"/>
                <a:cs typeface="Merriweather"/>
                <a:sym typeface="Merriweather"/>
              </a:rPr>
              <a:t> </a:t>
            </a:r>
            <a:endParaRPr b="1" u="sng">
              <a:latin typeface="Merriweather"/>
              <a:ea typeface="Merriweather"/>
              <a:cs typeface="Merriweather"/>
              <a:sym typeface="Merriweather"/>
            </a:endParaRPr>
          </a:p>
          <a:p>
            <a:pPr indent="0" lvl="0" marL="0" rtl="0" algn="l">
              <a:spcBef>
                <a:spcPts val="0"/>
              </a:spcBef>
              <a:spcAft>
                <a:spcPts val="0"/>
              </a:spcAft>
              <a:buNone/>
            </a:pPr>
            <a:r>
              <a:t/>
            </a:r>
            <a:endParaRPr b="1" u="sng">
              <a:latin typeface="Merriweather"/>
              <a:ea typeface="Merriweather"/>
              <a:cs typeface="Merriweather"/>
              <a:sym typeface="Merriweather"/>
            </a:endParaRPr>
          </a:p>
          <a:p>
            <a:pPr indent="0" lvl="0" marL="0" rtl="0" algn="l">
              <a:spcBef>
                <a:spcPts val="0"/>
              </a:spcBef>
              <a:spcAft>
                <a:spcPts val="0"/>
              </a:spcAft>
              <a:buNone/>
            </a:pPr>
            <a:r>
              <a:rPr b="1" lang="en-GB" u="sng">
                <a:latin typeface="Merriweather"/>
                <a:ea typeface="Merriweather"/>
                <a:cs typeface="Merriweather"/>
                <a:sym typeface="Merriweather"/>
              </a:rPr>
              <a:t>Phase	</a:t>
            </a:r>
            <a:endParaRPr b="1" u="sng">
              <a:latin typeface="Merriweather"/>
              <a:ea typeface="Merriweather"/>
              <a:cs typeface="Merriweather"/>
              <a:sym typeface="Merriweather"/>
            </a:endParaRPr>
          </a:p>
        </p:txBody>
      </p:sp>
      <p:sp>
        <p:nvSpPr>
          <p:cNvPr id="249" name="Google Shape;249;p40"/>
          <p:cNvSpPr/>
          <p:nvPr/>
        </p:nvSpPr>
        <p:spPr>
          <a:xfrm>
            <a:off x="2050550" y="1139575"/>
            <a:ext cx="1314000" cy="1129200"/>
          </a:xfrm>
          <a:prstGeom prst="roundRect">
            <a:avLst>
              <a:gd fmla="val 16667" name="adj"/>
            </a:avLst>
          </a:prstGeom>
          <a:noFill/>
          <a:ln cap="flat" cmpd="sng" w="762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u="sng">
                <a:latin typeface="Merriweather"/>
                <a:ea typeface="Merriweather"/>
                <a:cs typeface="Merriweather"/>
                <a:sym typeface="Merriweather"/>
              </a:rPr>
              <a:t>Scanning</a:t>
            </a:r>
            <a:endParaRPr b="1" u="sng">
              <a:latin typeface="Merriweather"/>
              <a:ea typeface="Merriweather"/>
              <a:cs typeface="Merriweather"/>
              <a:sym typeface="Merriweather"/>
            </a:endParaRPr>
          </a:p>
          <a:p>
            <a:pPr indent="0" lvl="0" marL="0" rtl="0" algn="l">
              <a:spcBef>
                <a:spcPts val="0"/>
              </a:spcBef>
              <a:spcAft>
                <a:spcPts val="0"/>
              </a:spcAft>
              <a:buNone/>
            </a:pPr>
            <a:r>
              <a:t/>
            </a:r>
            <a:endParaRPr b="1" u="sng">
              <a:latin typeface="Merriweather"/>
              <a:ea typeface="Merriweather"/>
              <a:cs typeface="Merriweather"/>
              <a:sym typeface="Merriweather"/>
            </a:endParaRPr>
          </a:p>
          <a:p>
            <a:pPr indent="0" lvl="0" marL="0" rtl="0" algn="l">
              <a:spcBef>
                <a:spcPts val="0"/>
              </a:spcBef>
              <a:spcAft>
                <a:spcPts val="0"/>
              </a:spcAft>
              <a:buNone/>
            </a:pPr>
            <a:r>
              <a:rPr b="1" lang="en-GB" u="sng">
                <a:latin typeface="Merriweather"/>
                <a:ea typeface="Merriweather"/>
                <a:cs typeface="Merriweather"/>
                <a:sym typeface="Merriweather"/>
              </a:rPr>
              <a:t>Phase</a:t>
            </a:r>
            <a:endParaRPr b="1" u="sng">
              <a:latin typeface="Merriweather"/>
              <a:ea typeface="Merriweather"/>
              <a:cs typeface="Merriweather"/>
              <a:sym typeface="Merriweather"/>
            </a:endParaRPr>
          </a:p>
        </p:txBody>
      </p:sp>
      <p:sp>
        <p:nvSpPr>
          <p:cNvPr id="250" name="Google Shape;250;p40"/>
          <p:cNvSpPr/>
          <p:nvPr/>
        </p:nvSpPr>
        <p:spPr>
          <a:xfrm>
            <a:off x="3915000" y="1180650"/>
            <a:ext cx="1314000" cy="1129200"/>
          </a:xfrm>
          <a:prstGeom prst="roundRect">
            <a:avLst>
              <a:gd fmla="val 16667" name="adj"/>
            </a:avLst>
          </a:prstGeom>
          <a:noFill/>
          <a:ln cap="flat" cmpd="sng" w="762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u="sng">
                <a:latin typeface="Merriweather"/>
                <a:ea typeface="Merriweather"/>
                <a:cs typeface="Merriweather"/>
                <a:sym typeface="Merriweather"/>
              </a:rPr>
              <a:t>Execution</a:t>
            </a:r>
            <a:endParaRPr b="1" u="sng">
              <a:latin typeface="Merriweather"/>
              <a:ea typeface="Merriweather"/>
              <a:cs typeface="Merriweather"/>
              <a:sym typeface="Merriweather"/>
            </a:endParaRPr>
          </a:p>
          <a:p>
            <a:pPr indent="0" lvl="0" marL="0" rtl="0" algn="l">
              <a:spcBef>
                <a:spcPts val="0"/>
              </a:spcBef>
              <a:spcAft>
                <a:spcPts val="0"/>
              </a:spcAft>
              <a:buNone/>
            </a:pPr>
            <a:r>
              <a:t/>
            </a:r>
            <a:endParaRPr b="1" u="sng">
              <a:latin typeface="Merriweather"/>
              <a:ea typeface="Merriweather"/>
              <a:cs typeface="Merriweather"/>
              <a:sym typeface="Merriweather"/>
            </a:endParaRPr>
          </a:p>
          <a:p>
            <a:pPr indent="0" lvl="0" marL="0" rtl="0" algn="l">
              <a:spcBef>
                <a:spcPts val="0"/>
              </a:spcBef>
              <a:spcAft>
                <a:spcPts val="0"/>
              </a:spcAft>
              <a:buNone/>
            </a:pPr>
            <a:r>
              <a:rPr b="1" lang="en-GB" u="sng">
                <a:latin typeface="Merriweather"/>
                <a:ea typeface="Merriweather"/>
                <a:cs typeface="Merriweather"/>
                <a:sym typeface="Merriweather"/>
              </a:rPr>
              <a:t>Phase</a:t>
            </a:r>
            <a:endParaRPr b="1" u="sng">
              <a:latin typeface="Merriweather"/>
              <a:ea typeface="Merriweather"/>
              <a:cs typeface="Merriweather"/>
              <a:sym typeface="Merriweather"/>
            </a:endParaRPr>
          </a:p>
        </p:txBody>
      </p:sp>
      <p:sp>
        <p:nvSpPr>
          <p:cNvPr id="251" name="Google Shape;251;p40"/>
          <p:cNvSpPr/>
          <p:nvPr/>
        </p:nvSpPr>
        <p:spPr>
          <a:xfrm>
            <a:off x="5779450" y="1221725"/>
            <a:ext cx="1314000" cy="1129200"/>
          </a:xfrm>
          <a:prstGeom prst="roundRect">
            <a:avLst>
              <a:gd fmla="val 16667" name="adj"/>
            </a:avLst>
          </a:prstGeom>
          <a:noFill/>
          <a:ln cap="flat" cmpd="sng" w="762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u="sng">
                <a:latin typeface="Merriweather"/>
                <a:ea typeface="Merriweather"/>
                <a:cs typeface="Merriweather"/>
                <a:sym typeface="Merriweather"/>
              </a:rPr>
              <a:t>Analysis </a:t>
            </a:r>
            <a:endParaRPr b="1" u="sng">
              <a:latin typeface="Merriweather"/>
              <a:ea typeface="Merriweather"/>
              <a:cs typeface="Merriweather"/>
              <a:sym typeface="Merriweather"/>
            </a:endParaRPr>
          </a:p>
          <a:p>
            <a:pPr indent="0" lvl="0" marL="0" rtl="0" algn="l">
              <a:spcBef>
                <a:spcPts val="0"/>
              </a:spcBef>
              <a:spcAft>
                <a:spcPts val="0"/>
              </a:spcAft>
              <a:buNone/>
            </a:pPr>
            <a:r>
              <a:t/>
            </a:r>
            <a:endParaRPr b="1" u="sng">
              <a:latin typeface="Merriweather"/>
              <a:ea typeface="Merriweather"/>
              <a:cs typeface="Merriweather"/>
              <a:sym typeface="Merriweather"/>
            </a:endParaRPr>
          </a:p>
          <a:p>
            <a:pPr indent="0" lvl="0" marL="0" rtl="0" algn="l">
              <a:spcBef>
                <a:spcPts val="0"/>
              </a:spcBef>
              <a:spcAft>
                <a:spcPts val="0"/>
              </a:spcAft>
              <a:buNone/>
            </a:pPr>
            <a:r>
              <a:rPr b="1" lang="en-GB" u="sng">
                <a:latin typeface="Merriweather"/>
                <a:ea typeface="Merriweather"/>
                <a:cs typeface="Merriweather"/>
                <a:sym typeface="Merriweather"/>
              </a:rPr>
              <a:t>Phase</a:t>
            </a:r>
            <a:endParaRPr b="1" u="sng">
              <a:latin typeface="Merriweather"/>
              <a:ea typeface="Merriweather"/>
              <a:cs typeface="Merriweather"/>
              <a:sym typeface="Merriweather"/>
            </a:endParaRPr>
          </a:p>
        </p:txBody>
      </p:sp>
      <p:sp>
        <p:nvSpPr>
          <p:cNvPr id="252" name="Google Shape;252;p40"/>
          <p:cNvSpPr/>
          <p:nvPr/>
        </p:nvSpPr>
        <p:spPr>
          <a:xfrm>
            <a:off x="1506225" y="1498900"/>
            <a:ext cx="492900" cy="195000"/>
          </a:xfrm>
          <a:prstGeom prst="rightArrow">
            <a:avLst>
              <a:gd fmla="val 50000" name="adj1"/>
              <a:gd fmla="val 50000" name="adj2"/>
            </a:avLst>
          </a:prstGeom>
          <a:noFill/>
          <a:ln cap="flat" cmpd="sng" w="762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u="sng">
              <a:latin typeface="Merriweather"/>
              <a:ea typeface="Merriweather"/>
              <a:cs typeface="Merriweather"/>
              <a:sym typeface="Merriweather"/>
            </a:endParaRPr>
          </a:p>
        </p:txBody>
      </p:sp>
      <p:sp>
        <p:nvSpPr>
          <p:cNvPr id="253" name="Google Shape;253;p40"/>
          <p:cNvSpPr/>
          <p:nvPr/>
        </p:nvSpPr>
        <p:spPr>
          <a:xfrm>
            <a:off x="3408643" y="1555350"/>
            <a:ext cx="447600" cy="195000"/>
          </a:xfrm>
          <a:prstGeom prst="rightArrow">
            <a:avLst>
              <a:gd fmla="val 50000" name="adj1"/>
              <a:gd fmla="val 50000" name="adj2"/>
            </a:avLst>
          </a:prstGeom>
          <a:noFill/>
          <a:ln cap="flat" cmpd="sng" w="762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u="sng">
              <a:latin typeface="Merriweather"/>
              <a:ea typeface="Merriweather"/>
              <a:cs typeface="Merriweather"/>
              <a:sym typeface="Merriweather"/>
            </a:endParaRPr>
          </a:p>
        </p:txBody>
      </p:sp>
      <p:sp>
        <p:nvSpPr>
          <p:cNvPr id="254" name="Google Shape;254;p40"/>
          <p:cNvSpPr/>
          <p:nvPr/>
        </p:nvSpPr>
        <p:spPr>
          <a:xfrm>
            <a:off x="5280419" y="1555350"/>
            <a:ext cx="447600" cy="195000"/>
          </a:xfrm>
          <a:prstGeom prst="rightArrow">
            <a:avLst>
              <a:gd fmla="val 50000" name="adj1"/>
              <a:gd fmla="val 50000" name="adj2"/>
            </a:avLst>
          </a:prstGeom>
          <a:noFill/>
          <a:ln cap="flat" cmpd="sng" w="762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u="sng">
              <a:latin typeface="Merriweather"/>
              <a:ea typeface="Merriweather"/>
              <a:cs typeface="Merriweather"/>
              <a:sym typeface="Merriweather"/>
            </a:endParaRPr>
          </a:p>
        </p:txBody>
      </p:sp>
      <p:sp>
        <p:nvSpPr>
          <p:cNvPr id="255" name="Google Shape;255;p40"/>
          <p:cNvSpPr/>
          <p:nvPr/>
        </p:nvSpPr>
        <p:spPr>
          <a:xfrm>
            <a:off x="7144875" y="1606675"/>
            <a:ext cx="492900" cy="195000"/>
          </a:xfrm>
          <a:prstGeom prst="rightArrow">
            <a:avLst>
              <a:gd fmla="val 50000" name="adj1"/>
              <a:gd fmla="val 50000" name="adj2"/>
            </a:avLst>
          </a:prstGeom>
          <a:noFill/>
          <a:ln cap="flat" cmpd="sng" w="762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u="sng">
              <a:latin typeface="Merriweather"/>
              <a:ea typeface="Merriweather"/>
              <a:cs typeface="Merriweather"/>
              <a:sym typeface="Merriweather"/>
            </a:endParaRPr>
          </a:p>
        </p:txBody>
      </p:sp>
      <p:sp>
        <p:nvSpPr>
          <p:cNvPr id="256" name="Google Shape;256;p40"/>
          <p:cNvSpPr/>
          <p:nvPr/>
        </p:nvSpPr>
        <p:spPr>
          <a:xfrm>
            <a:off x="7689200" y="1221725"/>
            <a:ext cx="1314000" cy="1129200"/>
          </a:xfrm>
          <a:prstGeom prst="roundRect">
            <a:avLst>
              <a:gd fmla="val 16667" name="adj"/>
            </a:avLst>
          </a:prstGeom>
          <a:noFill/>
          <a:ln cap="flat" cmpd="sng" w="7620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u="sng">
                <a:latin typeface="Merriweather"/>
                <a:ea typeface="Merriweather"/>
                <a:cs typeface="Merriweather"/>
                <a:sym typeface="Merriweather"/>
              </a:rPr>
              <a:t>Output</a:t>
            </a:r>
            <a:endParaRPr b="1" u="sng">
              <a:latin typeface="Merriweather"/>
              <a:ea typeface="Merriweather"/>
              <a:cs typeface="Merriweather"/>
              <a:sym typeface="Merriweather"/>
            </a:endParaRPr>
          </a:p>
          <a:p>
            <a:pPr indent="0" lvl="0" marL="0" rtl="0" algn="l">
              <a:spcBef>
                <a:spcPts val="0"/>
              </a:spcBef>
              <a:spcAft>
                <a:spcPts val="0"/>
              </a:spcAft>
              <a:buNone/>
            </a:pPr>
            <a:r>
              <a:t/>
            </a:r>
            <a:endParaRPr b="1" u="sng">
              <a:latin typeface="Merriweather"/>
              <a:ea typeface="Merriweather"/>
              <a:cs typeface="Merriweather"/>
              <a:sym typeface="Merriweather"/>
            </a:endParaRPr>
          </a:p>
          <a:p>
            <a:pPr indent="0" lvl="0" marL="0" rtl="0" algn="l">
              <a:spcBef>
                <a:spcPts val="0"/>
              </a:spcBef>
              <a:spcAft>
                <a:spcPts val="0"/>
              </a:spcAft>
              <a:buNone/>
            </a:pPr>
            <a:r>
              <a:rPr b="1" lang="en-GB" u="sng">
                <a:latin typeface="Merriweather"/>
                <a:ea typeface="Merriweather"/>
                <a:cs typeface="Merriweather"/>
                <a:sym typeface="Merriweather"/>
              </a:rPr>
              <a:t> phase</a:t>
            </a:r>
            <a:endParaRPr b="1" u="sng">
              <a:latin typeface="Merriweather"/>
              <a:ea typeface="Merriweather"/>
              <a:cs typeface="Merriweather"/>
              <a:sym typeface="Merriweather"/>
            </a:endParaRPr>
          </a:p>
        </p:txBody>
      </p:sp>
      <p:sp>
        <p:nvSpPr>
          <p:cNvPr id="257" name="Google Shape;257;p40"/>
          <p:cNvSpPr txBox="1"/>
          <p:nvPr/>
        </p:nvSpPr>
        <p:spPr>
          <a:xfrm>
            <a:off x="626250" y="174525"/>
            <a:ext cx="77613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u="sng">
                <a:latin typeface="Roboto"/>
                <a:ea typeface="Roboto"/>
                <a:cs typeface="Roboto"/>
                <a:sym typeface="Roboto"/>
              </a:rPr>
              <a:t>Phases of Penetration testing project Management</a:t>
            </a:r>
            <a:endParaRPr b="1" sz="2400" u="sng">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1"/>
          <p:cNvSpPr txBox="1"/>
          <p:nvPr>
            <p:ph idx="1" type="body"/>
          </p:nvPr>
        </p:nvSpPr>
        <p:spPr>
          <a:xfrm>
            <a:off x="126900" y="203225"/>
            <a:ext cx="8520600" cy="47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u="sng"/>
              <a:t>Planning Phase</a:t>
            </a:r>
            <a:r>
              <a:rPr b="1" lang="en-GB" sz="1600"/>
              <a:t> -</a:t>
            </a:r>
            <a:endParaRPr b="1" sz="1600"/>
          </a:p>
          <a:p>
            <a:pPr indent="0" lvl="0" marL="0" rtl="0" algn="l">
              <a:spcBef>
                <a:spcPts val="1600"/>
              </a:spcBef>
              <a:spcAft>
                <a:spcPts val="0"/>
              </a:spcAft>
              <a:buNone/>
            </a:pPr>
            <a:r>
              <a:rPr b="1" lang="en-GB" sz="1600"/>
              <a:t>Defining scope of test</a:t>
            </a:r>
            <a:endParaRPr b="1" sz="1600"/>
          </a:p>
          <a:p>
            <a:pPr indent="0" lvl="0" marL="0" rtl="0" algn="l">
              <a:spcBef>
                <a:spcPts val="1600"/>
              </a:spcBef>
              <a:spcAft>
                <a:spcPts val="0"/>
              </a:spcAft>
              <a:buNone/>
            </a:pPr>
            <a:r>
              <a:rPr b="1" lang="en-GB" sz="1600"/>
              <a:t>Gathering intelligence</a:t>
            </a:r>
            <a:endParaRPr b="1" sz="1600"/>
          </a:p>
          <a:p>
            <a:pPr indent="0" lvl="0" marL="0" rtl="0" algn="l">
              <a:spcBef>
                <a:spcPts val="1600"/>
              </a:spcBef>
              <a:spcAft>
                <a:spcPts val="0"/>
              </a:spcAft>
              <a:buNone/>
            </a:pPr>
            <a:r>
              <a:rPr b="1" lang="en-GB" sz="1600"/>
              <a:t>Decision over testing methods to be used.</a:t>
            </a:r>
            <a:endParaRPr b="1" sz="1600"/>
          </a:p>
          <a:p>
            <a:pPr indent="0" lvl="0" marL="0" rtl="0" algn="l">
              <a:spcBef>
                <a:spcPts val="1600"/>
              </a:spcBef>
              <a:spcAft>
                <a:spcPts val="0"/>
              </a:spcAft>
              <a:buNone/>
            </a:pPr>
            <a:r>
              <a:rPr b="1" lang="en-GB" sz="1600" u="sng"/>
              <a:t>Scanning phase -</a:t>
            </a:r>
            <a:endParaRPr b="1" sz="1600" u="sng"/>
          </a:p>
          <a:p>
            <a:pPr indent="0" lvl="0" marL="0" rtl="0" algn="l">
              <a:spcBef>
                <a:spcPts val="1600"/>
              </a:spcBef>
              <a:spcAft>
                <a:spcPts val="0"/>
              </a:spcAft>
              <a:buNone/>
            </a:pPr>
            <a:r>
              <a:rPr b="1" lang="en-GB" sz="1600"/>
              <a:t>Mapping attack vectors and detecting/identifying the vulnerabilities </a:t>
            </a:r>
            <a:endParaRPr b="1" sz="1600"/>
          </a:p>
          <a:p>
            <a:pPr indent="0" lvl="0" marL="0" rtl="0" algn="l">
              <a:spcBef>
                <a:spcPts val="1600"/>
              </a:spcBef>
              <a:spcAft>
                <a:spcPts val="0"/>
              </a:spcAft>
              <a:buNone/>
            </a:pPr>
            <a:r>
              <a:rPr b="1" lang="en-GB" sz="1600"/>
              <a:t>1.Static Analysis( Inspect application code logic)</a:t>
            </a:r>
            <a:endParaRPr b="1" sz="1600"/>
          </a:p>
          <a:p>
            <a:pPr indent="0" lvl="0" marL="0" rtl="0" algn="l">
              <a:spcBef>
                <a:spcPts val="1600"/>
              </a:spcBef>
              <a:spcAft>
                <a:spcPts val="0"/>
              </a:spcAft>
              <a:buNone/>
            </a:pPr>
            <a:r>
              <a:rPr b="1" lang="en-GB" sz="1600"/>
              <a:t>2.Dynamic Analysis(Inspect application in running state)</a:t>
            </a:r>
            <a:endParaRPr b="1" sz="1600"/>
          </a:p>
          <a:p>
            <a:pPr indent="0" lvl="0" marL="0" rtl="0" algn="l">
              <a:spcBef>
                <a:spcPts val="1600"/>
              </a:spcBef>
              <a:spcAft>
                <a:spcPts val="1600"/>
              </a:spcAft>
              <a:buNone/>
            </a:pPr>
            <a:r>
              <a:t/>
            </a:r>
            <a:endParaRPr b="1"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graphicFrame>
        <p:nvGraphicFramePr>
          <p:cNvPr id="99" name="Google Shape;99;p15"/>
          <p:cNvGraphicFramePr/>
          <p:nvPr/>
        </p:nvGraphicFramePr>
        <p:xfrm>
          <a:off x="604850" y="964850"/>
          <a:ext cx="3000000" cy="3000000"/>
        </p:xfrm>
        <a:graphic>
          <a:graphicData uri="http://schemas.openxmlformats.org/drawingml/2006/table">
            <a:tbl>
              <a:tblPr>
                <a:noFill/>
                <a:tableStyleId>{7AFCE584-A66E-4EAD-8B45-1FDD6428EB54}</a:tableStyleId>
              </a:tblPr>
              <a:tblGrid>
                <a:gridCol w="2413000"/>
                <a:gridCol w="2413000"/>
                <a:gridCol w="2413000"/>
              </a:tblGrid>
              <a:tr h="381000">
                <a:tc>
                  <a:txBody>
                    <a:bodyPr/>
                    <a:lstStyle/>
                    <a:p>
                      <a:pPr indent="0" lvl="0" marL="0" rtl="0" algn="l">
                        <a:spcBef>
                          <a:spcPts val="0"/>
                        </a:spcBef>
                        <a:spcAft>
                          <a:spcPts val="0"/>
                        </a:spcAft>
                        <a:buNone/>
                      </a:pPr>
                      <a:r>
                        <a:rPr lang="en-GB"/>
                        <a:t>HOSTED ON</a:t>
                      </a:r>
                      <a:r>
                        <a:rPr b="1" lang="en-GB"/>
                        <a:t> </a:t>
                      </a:r>
                      <a:endParaRPr/>
                    </a:p>
                  </a:txBody>
                  <a:tcPr marT="91425" marB="91425" marR="91425" marL="91425"/>
                </a:tc>
                <a:tc>
                  <a:txBody>
                    <a:bodyPr/>
                    <a:lstStyle/>
                    <a:p>
                      <a:pPr indent="0" lvl="0" marL="0" rtl="0" algn="l">
                        <a:spcBef>
                          <a:spcPts val="0"/>
                        </a:spcBef>
                        <a:spcAft>
                          <a:spcPts val="0"/>
                        </a:spcAft>
                        <a:buNone/>
                      </a:pPr>
                      <a:r>
                        <a:rPr lang="en-GB"/>
                        <a:t>Dedicated appliance</a:t>
                      </a:r>
                      <a:endParaRPr/>
                    </a:p>
                    <a:p>
                      <a:pPr indent="0" lvl="0" marL="0" rtl="0" algn="l">
                        <a:spcBef>
                          <a:spcPts val="0"/>
                        </a:spcBef>
                        <a:spcAft>
                          <a:spcPts val="0"/>
                        </a:spcAft>
                        <a:buNone/>
                      </a:pPr>
                      <a:r>
                        <a:rPr lang="en-GB"/>
                        <a:t>I.e router hardware</a:t>
                      </a:r>
                      <a:endParaRPr/>
                    </a:p>
                  </a:txBody>
                  <a:tcPr marT="91425" marB="91425" marR="91425" marL="91425"/>
                </a:tc>
                <a:tc>
                  <a:txBody>
                    <a:bodyPr/>
                    <a:lstStyle/>
                    <a:p>
                      <a:pPr indent="0" lvl="0" marL="0" rtl="0" algn="l">
                        <a:spcBef>
                          <a:spcPts val="0"/>
                        </a:spcBef>
                        <a:spcAft>
                          <a:spcPts val="0"/>
                        </a:spcAft>
                        <a:buNone/>
                      </a:pPr>
                      <a:r>
                        <a:rPr lang="en-GB"/>
                        <a:t>Dedicated/virtual appliance or physical server</a:t>
                      </a:r>
                      <a:endParaRPr/>
                    </a:p>
                  </a:txBody>
                  <a:tcPr marT="91425" marB="91425" marR="91425" marL="91425"/>
                </a:tc>
              </a:tr>
              <a:tr h="381000">
                <a:tc>
                  <a:txBody>
                    <a:bodyPr/>
                    <a:lstStyle/>
                    <a:p>
                      <a:pPr indent="0" lvl="0" marL="0" rtl="0" algn="l">
                        <a:spcBef>
                          <a:spcPts val="0"/>
                        </a:spcBef>
                        <a:spcAft>
                          <a:spcPts val="0"/>
                        </a:spcAft>
                        <a:buNone/>
                      </a:pPr>
                      <a:r>
                        <a:rPr lang="en-GB"/>
                        <a:t>DYNAMIC ROUTING</a:t>
                      </a:r>
                      <a:endParaRPr/>
                    </a:p>
                  </a:txBody>
                  <a:tcPr marT="91425" marB="91425" marR="91425" marL="91425"/>
                </a:tc>
                <a:tc>
                  <a:txBody>
                    <a:bodyPr/>
                    <a:lstStyle/>
                    <a:p>
                      <a:pPr indent="0" lvl="0" marL="0" rtl="0" algn="l">
                        <a:spcBef>
                          <a:spcPts val="0"/>
                        </a:spcBef>
                        <a:spcAft>
                          <a:spcPts val="0"/>
                        </a:spcAft>
                        <a:buNone/>
                      </a:pPr>
                      <a:r>
                        <a:rPr lang="en-GB"/>
                        <a:t>Dynamic Routing is supported.</a:t>
                      </a:r>
                      <a:endParaRPr/>
                    </a:p>
                  </a:txBody>
                  <a:tcPr marT="91425" marB="91425" marR="91425" marL="91425"/>
                </a:tc>
                <a:tc>
                  <a:txBody>
                    <a:bodyPr/>
                    <a:lstStyle/>
                    <a:p>
                      <a:pPr indent="0" lvl="0" marL="0" rtl="0" algn="l">
                        <a:spcBef>
                          <a:spcPts val="0"/>
                        </a:spcBef>
                        <a:spcAft>
                          <a:spcPts val="0"/>
                        </a:spcAft>
                        <a:buNone/>
                      </a:pPr>
                      <a:r>
                        <a:rPr lang="en-GB"/>
                        <a:t>Dynamic Routing is not supported.</a:t>
                      </a:r>
                      <a:endParaRPr/>
                    </a:p>
                  </a:txBody>
                  <a:tcPr marT="91425" marB="91425" marR="91425" marL="91425"/>
                </a:tc>
              </a:tr>
              <a:tr h="381000">
                <a:tc>
                  <a:txBody>
                    <a:bodyPr/>
                    <a:lstStyle/>
                    <a:p>
                      <a:pPr indent="0" lvl="0" marL="0" rtl="0" algn="l">
                        <a:spcBef>
                          <a:spcPts val="0"/>
                        </a:spcBef>
                        <a:spcAft>
                          <a:spcPts val="0"/>
                        </a:spcAft>
                        <a:buNone/>
                      </a:pPr>
                      <a:r>
                        <a:rPr lang="en-GB"/>
                        <a:t>WORKING PRINCIPLE</a:t>
                      </a:r>
                      <a:endParaRPr/>
                    </a:p>
                  </a:txBody>
                  <a:tcPr marT="91425" marB="91425" marR="91425" marL="91425"/>
                </a:tc>
                <a:tc>
                  <a:txBody>
                    <a:bodyPr/>
                    <a:lstStyle/>
                    <a:p>
                      <a:pPr indent="0" lvl="0" marL="0" rtl="0" algn="l">
                        <a:spcBef>
                          <a:spcPts val="0"/>
                        </a:spcBef>
                        <a:spcAft>
                          <a:spcPts val="0"/>
                        </a:spcAft>
                        <a:buNone/>
                      </a:pPr>
                      <a:r>
                        <a:rPr lang="en-GB"/>
                        <a:t>Routing information is achieved for different networks and destination address is the basis for routine traffic</a:t>
                      </a:r>
                      <a:endParaRPr/>
                    </a:p>
                  </a:txBody>
                  <a:tcPr marT="91425" marB="91425" marR="91425" marL="91425"/>
                </a:tc>
                <a:tc>
                  <a:txBody>
                    <a:bodyPr/>
                    <a:lstStyle/>
                    <a:p>
                      <a:pPr indent="0" lvl="0" marL="0" rtl="0" algn="l">
                        <a:spcBef>
                          <a:spcPts val="0"/>
                        </a:spcBef>
                        <a:spcAft>
                          <a:spcPts val="0"/>
                        </a:spcAft>
                        <a:buNone/>
                      </a:pPr>
                      <a:r>
                        <a:rPr lang="en-GB"/>
                        <a:t>Differentiating that what is inside and what is outside network</a:t>
                      </a:r>
                      <a:endParaRPr/>
                    </a:p>
                  </a:txBody>
                  <a:tcPr marT="91425" marB="91425" marR="91425" marL="91425"/>
                </a:tc>
              </a:tr>
              <a:tr h="381000">
                <a:tc>
                  <a:txBody>
                    <a:bodyPr/>
                    <a:lstStyle/>
                    <a:p>
                      <a:pPr indent="0" lvl="0" marL="0" rtl="0" algn="l">
                        <a:spcBef>
                          <a:spcPts val="0"/>
                        </a:spcBef>
                        <a:spcAft>
                          <a:spcPts val="0"/>
                        </a:spcAft>
                        <a:buNone/>
                      </a:pPr>
                      <a:r>
                        <a:rPr lang="en-GB"/>
                        <a:t>OSI LAYER</a:t>
                      </a:r>
                      <a:endParaRPr/>
                    </a:p>
                  </a:txBody>
                  <a:tcPr marT="91425" marB="91425" marR="91425" marL="91425"/>
                </a:tc>
                <a:tc>
                  <a:txBody>
                    <a:bodyPr/>
                    <a:lstStyle/>
                    <a:p>
                      <a:pPr indent="0" lvl="0" marL="0" rtl="0" algn="l">
                        <a:spcBef>
                          <a:spcPts val="0"/>
                        </a:spcBef>
                        <a:spcAft>
                          <a:spcPts val="0"/>
                        </a:spcAft>
                        <a:buNone/>
                      </a:pPr>
                      <a:r>
                        <a:rPr lang="en-GB"/>
                        <a:t>It works on OSI layer 3 and 4.</a:t>
                      </a:r>
                      <a:endParaRPr/>
                    </a:p>
                  </a:txBody>
                  <a:tcPr marT="91425" marB="91425" marR="91425" marL="91425"/>
                </a:tc>
                <a:tc>
                  <a:txBody>
                    <a:bodyPr/>
                    <a:lstStyle/>
                    <a:p>
                      <a:pPr indent="0" lvl="0" marL="0" rtl="0" algn="l">
                        <a:spcBef>
                          <a:spcPts val="0"/>
                        </a:spcBef>
                        <a:spcAft>
                          <a:spcPts val="0"/>
                        </a:spcAft>
                        <a:buNone/>
                      </a:pPr>
                      <a:r>
                        <a:rPr lang="en-GB"/>
                        <a:t>It works upto layer 5</a:t>
                      </a:r>
                      <a:endParaRPr/>
                    </a:p>
                  </a:txBody>
                  <a:tcPr marT="91425" marB="91425" marR="91425" marL="91425"/>
                </a:tc>
              </a:tr>
            </a:tbl>
          </a:graphicData>
        </a:graphic>
      </p:graphicFrame>
      <p:sp>
        <p:nvSpPr>
          <p:cNvPr id="100" name="Google Shape;100;p15"/>
          <p:cNvSpPr txBox="1"/>
          <p:nvPr/>
        </p:nvSpPr>
        <p:spPr>
          <a:xfrm>
            <a:off x="3201850" y="632225"/>
            <a:ext cx="17895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ROUTER</a:t>
            </a:r>
            <a:endParaRPr>
              <a:latin typeface="Roboto"/>
              <a:ea typeface="Roboto"/>
              <a:cs typeface="Roboto"/>
              <a:sym typeface="Roboto"/>
            </a:endParaRPr>
          </a:p>
        </p:txBody>
      </p:sp>
      <p:sp>
        <p:nvSpPr>
          <p:cNvPr id="101" name="Google Shape;101;p15"/>
          <p:cNvSpPr txBox="1"/>
          <p:nvPr/>
        </p:nvSpPr>
        <p:spPr>
          <a:xfrm>
            <a:off x="5691175" y="632225"/>
            <a:ext cx="1789500" cy="1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GATEWAYS</a:t>
            </a:r>
            <a:endParaRPr>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2"/>
          <p:cNvSpPr txBox="1"/>
          <p:nvPr>
            <p:ph idx="1" type="body"/>
          </p:nvPr>
        </p:nvSpPr>
        <p:spPr>
          <a:xfrm>
            <a:off x="126900" y="203225"/>
            <a:ext cx="8520600" cy="47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u="sng"/>
              <a:t>Execution</a:t>
            </a:r>
            <a:r>
              <a:rPr b="1" lang="en-GB" sz="1600" u="sng"/>
              <a:t> Phase</a:t>
            </a:r>
            <a:r>
              <a:rPr b="1" lang="en-GB" sz="1600"/>
              <a:t> -</a:t>
            </a:r>
            <a:endParaRPr b="1" sz="1600"/>
          </a:p>
          <a:p>
            <a:pPr indent="0" lvl="0" marL="0" rtl="0" algn="l">
              <a:spcBef>
                <a:spcPts val="1600"/>
              </a:spcBef>
              <a:spcAft>
                <a:spcPts val="0"/>
              </a:spcAft>
              <a:buNone/>
            </a:pPr>
            <a:r>
              <a:rPr b="1" lang="en-GB" sz="1600"/>
              <a:t>Crucial</a:t>
            </a:r>
            <a:r>
              <a:rPr b="1" lang="en-GB" sz="1600"/>
              <a:t> phase where actual damage is done.</a:t>
            </a:r>
            <a:endParaRPr b="1" sz="1600"/>
          </a:p>
          <a:p>
            <a:pPr indent="0" lvl="0" marL="0" rtl="0" algn="l">
              <a:spcBef>
                <a:spcPts val="1600"/>
              </a:spcBef>
              <a:spcAft>
                <a:spcPts val="0"/>
              </a:spcAft>
              <a:buNone/>
            </a:pPr>
            <a:r>
              <a:rPr b="1" lang="en-GB" sz="1600" u="sng"/>
              <a:t>Analysis</a:t>
            </a:r>
            <a:r>
              <a:rPr b="1" lang="en-GB" sz="1600" u="sng"/>
              <a:t> phase -</a:t>
            </a:r>
            <a:endParaRPr b="1" sz="1600" u="sng"/>
          </a:p>
          <a:p>
            <a:pPr indent="0" lvl="0" marL="0" rtl="0" algn="l">
              <a:spcBef>
                <a:spcPts val="1600"/>
              </a:spcBef>
              <a:spcAft>
                <a:spcPts val="0"/>
              </a:spcAft>
              <a:buNone/>
            </a:pPr>
            <a:r>
              <a:rPr b="1" lang="en-GB" sz="1600"/>
              <a:t>Collect the evidences of exploited vulnerabilities .</a:t>
            </a:r>
            <a:endParaRPr b="1" sz="1600"/>
          </a:p>
          <a:p>
            <a:pPr indent="0" lvl="0" marL="0" rtl="0" algn="l">
              <a:spcBef>
                <a:spcPts val="1600"/>
              </a:spcBef>
              <a:spcAft>
                <a:spcPts val="0"/>
              </a:spcAft>
              <a:buNone/>
            </a:pPr>
            <a:r>
              <a:rPr b="1" lang="en-GB" sz="1600"/>
              <a:t>Categorize the level of risk .</a:t>
            </a:r>
            <a:endParaRPr b="1" sz="1600"/>
          </a:p>
          <a:p>
            <a:pPr indent="0" lvl="0" marL="0" rtl="0" algn="l">
              <a:spcBef>
                <a:spcPts val="1600"/>
              </a:spcBef>
              <a:spcAft>
                <a:spcPts val="0"/>
              </a:spcAft>
              <a:buNone/>
            </a:pPr>
            <a:r>
              <a:rPr b="1" lang="en-GB" sz="1600"/>
              <a:t>Reporting the (result to execution manager).</a:t>
            </a:r>
            <a:endParaRPr b="1" sz="1600"/>
          </a:p>
          <a:p>
            <a:pPr indent="0" lvl="0" marL="0" rtl="0" algn="l">
              <a:spcBef>
                <a:spcPts val="1600"/>
              </a:spcBef>
              <a:spcAft>
                <a:spcPts val="0"/>
              </a:spcAft>
              <a:buNone/>
            </a:pPr>
            <a:r>
              <a:rPr b="1" lang="en-GB" sz="1600" u="sng"/>
              <a:t>Output phase -</a:t>
            </a:r>
            <a:endParaRPr b="1" sz="1600" u="sng"/>
          </a:p>
          <a:p>
            <a:pPr indent="0" lvl="0" marL="0" rtl="0" algn="l">
              <a:spcBef>
                <a:spcPts val="1600"/>
              </a:spcBef>
              <a:spcAft>
                <a:spcPts val="0"/>
              </a:spcAft>
              <a:buNone/>
            </a:pPr>
            <a:r>
              <a:rPr b="1" lang="en-GB" sz="1600"/>
              <a:t>Results of penetration testing are compiled into a detailed report.</a:t>
            </a:r>
            <a:endParaRPr b="1" sz="1600"/>
          </a:p>
          <a:p>
            <a:pPr indent="0" lvl="0" marL="0" rtl="0" algn="l">
              <a:spcBef>
                <a:spcPts val="1600"/>
              </a:spcBef>
              <a:spcAft>
                <a:spcPts val="1600"/>
              </a:spcAft>
              <a:buNone/>
            </a:pPr>
            <a:r>
              <a:t/>
            </a:r>
            <a:endParaRPr b="1"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4" name="Google Shape;274;p43"/>
          <p:cNvPicPr preferRelativeResize="0"/>
          <p:nvPr/>
        </p:nvPicPr>
        <p:blipFill>
          <a:blip r:embed="rId3">
            <a:alphaModFix/>
          </a:blip>
          <a:stretch>
            <a:fillRect/>
          </a:stretch>
        </p:blipFill>
        <p:spPr>
          <a:xfrm>
            <a:off x="0" y="151805"/>
            <a:ext cx="9144000" cy="4839891"/>
          </a:xfrm>
          <a:prstGeom prst="rect">
            <a:avLst/>
          </a:prstGeom>
          <a:noFill/>
          <a:ln cap="flat" cmpd="sng" w="152400">
            <a:solidFill>
              <a:srgbClr val="0B5394"/>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idx="1" type="body"/>
          </p:nvPr>
        </p:nvSpPr>
        <p:spPr>
          <a:xfrm>
            <a:off x="147450" y="100575"/>
            <a:ext cx="8520600" cy="47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100" u="sng"/>
              <a:t>M</a:t>
            </a:r>
            <a:r>
              <a:rPr b="1" lang="en-GB" sz="2000" u="sng"/>
              <a:t>ost Useful penetration testing tools-</a:t>
            </a:r>
            <a:endParaRPr b="1" sz="2000" u="sng"/>
          </a:p>
          <a:p>
            <a:pPr indent="0" lvl="0" marL="0" rtl="0" algn="l">
              <a:spcBef>
                <a:spcPts val="1600"/>
              </a:spcBef>
              <a:spcAft>
                <a:spcPts val="1600"/>
              </a:spcAft>
              <a:buNone/>
            </a:pPr>
            <a:r>
              <a:t/>
            </a:r>
            <a:endParaRPr b="1" sz="2000" u="sng"/>
          </a:p>
        </p:txBody>
      </p:sp>
      <p:pic>
        <p:nvPicPr>
          <p:cNvPr id="280" name="Google Shape;280;p44"/>
          <p:cNvPicPr preferRelativeResize="0"/>
          <p:nvPr/>
        </p:nvPicPr>
        <p:blipFill rotWithShape="1">
          <a:blip r:embed="rId3">
            <a:alphaModFix/>
          </a:blip>
          <a:srcRect b="21905" l="50753" r="13702" t="28745"/>
          <a:stretch/>
        </p:blipFill>
        <p:spPr>
          <a:xfrm>
            <a:off x="831575" y="678500"/>
            <a:ext cx="5112701" cy="39927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ph idx="1" type="body"/>
          </p:nvPr>
        </p:nvSpPr>
        <p:spPr>
          <a:xfrm>
            <a:off x="126900" y="203225"/>
            <a:ext cx="8520600" cy="4734900"/>
          </a:xfrm>
          <a:prstGeom prst="rect">
            <a:avLst/>
          </a:prstGeom>
        </p:spPr>
        <p:txBody>
          <a:bodyPr anchorCtr="0" anchor="t" bIns="91425" lIns="91425" spcFirstLastPara="1" rIns="91425" wrap="square" tIns="91425">
            <a:noAutofit/>
          </a:bodyPr>
          <a:lstStyle/>
          <a:p>
            <a:pPr indent="-228600" lvl="0" marL="228600" rtl="0" algn="just">
              <a:spcBef>
                <a:spcPts val="1200"/>
              </a:spcBef>
              <a:spcAft>
                <a:spcPts val="0"/>
              </a:spcAft>
              <a:buNone/>
            </a:pPr>
            <a:r>
              <a:rPr b="1" lang="en-GB" sz="1500" u="sng">
                <a:solidFill>
                  <a:srgbClr val="000000"/>
                </a:solidFill>
                <a:latin typeface="Arial"/>
                <a:ea typeface="Arial"/>
                <a:cs typeface="Arial"/>
                <a:sym typeface="Arial"/>
              </a:rPr>
              <a:t>METASPLOIT UNLEASHED REQUIREMENTS</a:t>
            </a:r>
            <a:endParaRPr b="1" sz="1500" u="sng">
              <a:solidFill>
                <a:srgbClr val="000000"/>
              </a:solidFill>
              <a:latin typeface="Arial"/>
              <a:ea typeface="Arial"/>
              <a:cs typeface="Arial"/>
              <a:sym typeface="Arial"/>
            </a:endParaRPr>
          </a:p>
          <a:p>
            <a:pPr indent="0" lvl="0" marL="0" rtl="0" algn="ctr">
              <a:spcBef>
                <a:spcPts val="1200"/>
              </a:spcBef>
              <a:spcAft>
                <a:spcPts val="0"/>
              </a:spcAft>
              <a:buNone/>
            </a:pPr>
            <a:r>
              <a:rPr lang="en-GB" sz="1350">
                <a:solidFill>
                  <a:srgbClr val="000000"/>
                </a:solidFill>
                <a:highlight>
                  <a:srgbClr val="FFFFFF"/>
                </a:highlight>
                <a:latin typeface="Arial"/>
                <a:ea typeface="Arial"/>
                <a:cs typeface="Arial"/>
                <a:sym typeface="Arial"/>
              </a:rPr>
              <a:t>Before learning how to use the Metasploit Framework, we first need to make sure that our setup will meet or exceed the system requirements outlined in the following sections. Taking the time to properly prepare your </a:t>
            </a:r>
            <a:r>
              <a:rPr i="1" lang="en-GB" sz="1350">
                <a:solidFill>
                  <a:srgbClr val="000000"/>
                </a:solidFill>
                <a:highlight>
                  <a:srgbClr val="FFFFFF"/>
                </a:highlight>
                <a:latin typeface="Arial"/>
                <a:ea typeface="Arial"/>
                <a:cs typeface="Arial"/>
                <a:sym typeface="Arial"/>
              </a:rPr>
              <a:t>Metasploit Lab Environment</a:t>
            </a:r>
            <a:r>
              <a:rPr lang="en-GB" sz="1350">
                <a:solidFill>
                  <a:srgbClr val="000000"/>
                </a:solidFill>
                <a:highlight>
                  <a:srgbClr val="FFFFFF"/>
                </a:highlight>
                <a:latin typeface="Arial"/>
                <a:ea typeface="Arial"/>
                <a:cs typeface="Arial"/>
                <a:sym typeface="Arial"/>
              </a:rPr>
              <a:t> will help eliminate many problems before they arise later in the course. We highly recommend using a system that is capable of running multiple </a:t>
            </a:r>
            <a:r>
              <a:rPr lang="en-GB" sz="1350">
                <a:solidFill>
                  <a:srgbClr val="A90C1C"/>
                </a:solidFill>
                <a:highlight>
                  <a:srgbClr val="FFFFFF"/>
                </a:highlight>
                <a:uFill>
                  <a:noFill/>
                </a:uFill>
                <a:latin typeface="Arial"/>
                <a:ea typeface="Arial"/>
                <a:cs typeface="Arial"/>
                <a:sym typeface="Arial"/>
                <a:hlinkClick r:id="rId3">
                  <a:extLst>
                    <a:ext uri="{A12FA001-AC4F-418D-AE19-62706E023703}">
                      <ahyp:hlinkClr val="tx"/>
                    </a:ext>
                  </a:extLst>
                </a:hlinkClick>
              </a:rPr>
              <a:t>virtual machines</a:t>
            </a:r>
            <a:r>
              <a:rPr lang="en-GB" sz="1350">
                <a:solidFill>
                  <a:srgbClr val="000000"/>
                </a:solidFill>
                <a:highlight>
                  <a:srgbClr val="FFFFFF"/>
                </a:highlight>
                <a:latin typeface="Arial"/>
                <a:ea typeface="Arial"/>
                <a:cs typeface="Arial"/>
                <a:sym typeface="Arial"/>
              </a:rPr>
              <a:t> to host your labs.</a:t>
            </a:r>
            <a:endParaRPr sz="1350">
              <a:solidFill>
                <a:srgbClr val="000000"/>
              </a:solidFill>
              <a:highlight>
                <a:srgbClr val="FFFFFF"/>
              </a:highlight>
              <a:latin typeface="Arial"/>
              <a:ea typeface="Arial"/>
              <a:cs typeface="Arial"/>
              <a:sym typeface="Arial"/>
            </a:endParaRPr>
          </a:p>
          <a:p>
            <a:pPr indent="0" lvl="0" marL="0" rtl="0" algn="just">
              <a:lnSpc>
                <a:spcPct val="140000"/>
              </a:lnSpc>
              <a:spcBef>
                <a:spcPts val="1200"/>
              </a:spcBef>
              <a:spcAft>
                <a:spcPts val="0"/>
              </a:spcAft>
              <a:buNone/>
            </a:pPr>
            <a:r>
              <a:rPr b="1" lang="en-GB" sz="1500" u="sng">
                <a:solidFill>
                  <a:srgbClr val="000000"/>
                </a:solidFill>
                <a:highlight>
                  <a:srgbClr val="FFFFFF"/>
                </a:highlight>
                <a:latin typeface="Arial"/>
                <a:ea typeface="Arial"/>
                <a:cs typeface="Arial"/>
                <a:sym typeface="Arial"/>
              </a:rPr>
              <a:t>METASPLOIT UNLEASHED HARDWARE REQUIREMENTS</a:t>
            </a:r>
            <a:endParaRPr b="1" sz="1500" u="sng">
              <a:solidFill>
                <a:srgbClr val="000000"/>
              </a:solidFill>
              <a:highlight>
                <a:srgbClr val="FFFFFF"/>
              </a:highlight>
              <a:latin typeface="Arial"/>
              <a:ea typeface="Arial"/>
              <a:cs typeface="Arial"/>
              <a:sym typeface="Arial"/>
            </a:endParaRPr>
          </a:p>
          <a:p>
            <a:pPr indent="0" lvl="0" marL="0" rtl="0" algn="just">
              <a:spcBef>
                <a:spcPts val="1200"/>
              </a:spcBef>
              <a:spcAft>
                <a:spcPts val="0"/>
              </a:spcAft>
              <a:buNone/>
            </a:pPr>
            <a:r>
              <a:rPr lang="en-GB" sz="1350" u="sng">
                <a:solidFill>
                  <a:srgbClr val="1155CC"/>
                </a:solidFill>
                <a:highlight>
                  <a:srgbClr val="FFFFFF"/>
                </a:highlight>
                <a:latin typeface="Arial"/>
                <a:ea typeface="Arial"/>
                <a:cs typeface="Arial"/>
                <a:sym typeface="Arial"/>
                <a:hlinkClick r:id="rId4">
                  <a:extLst>
                    <a:ext uri="{A12FA001-AC4F-418D-AE19-62706E023703}">
                      <ahyp:hlinkClr val="tx"/>
                    </a:ext>
                  </a:extLst>
                </a:hlinkClick>
              </a:rPr>
              <a:t>https://www.offensive-security.com/metasploit-unleashed/requirements/</a:t>
            </a:r>
            <a:endParaRPr sz="1350">
              <a:solidFill>
                <a:srgbClr val="000000"/>
              </a:solidFill>
              <a:highlight>
                <a:srgbClr val="FFFFFF"/>
              </a:highlight>
              <a:latin typeface="Arial"/>
              <a:ea typeface="Arial"/>
              <a:cs typeface="Arial"/>
              <a:sym typeface="Arial"/>
            </a:endParaRPr>
          </a:p>
          <a:p>
            <a:pPr indent="0" lvl="0" marL="0" rtl="0" algn="just">
              <a:lnSpc>
                <a:spcPct val="140000"/>
              </a:lnSpc>
              <a:spcBef>
                <a:spcPts val="1200"/>
              </a:spcBef>
              <a:spcAft>
                <a:spcPts val="0"/>
              </a:spcAft>
              <a:buNone/>
            </a:pPr>
            <a:r>
              <a:rPr b="1" lang="en-GB" sz="1700" u="sng">
                <a:solidFill>
                  <a:srgbClr val="000000"/>
                </a:solidFill>
                <a:highlight>
                  <a:srgbClr val="FFFFFF"/>
                </a:highlight>
                <a:latin typeface="Arial"/>
                <a:ea typeface="Arial"/>
                <a:cs typeface="Arial"/>
                <a:sym typeface="Arial"/>
              </a:rPr>
              <a:t>METASPLOIT UNLEASHED SOFTWARE REQUIREMENTS</a:t>
            </a:r>
            <a:endParaRPr b="1" sz="1700" u="sng">
              <a:solidFill>
                <a:srgbClr val="000000"/>
              </a:solidFill>
              <a:highlight>
                <a:srgbClr val="FFFFFF"/>
              </a:highlight>
              <a:latin typeface="Arial"/>
              <a:ea typeface="Arial"/>
              <a:cs typeface="Arial"/>
              <a:sym typeface="Arial"/>
            </a:endParaRPr>
          </a:p>
          <a:p>
            <a:pPr indent="0" lvl="0" marL="0" rtl="0" algn="just">
              <a:lnSpc>
                <a:spcPct val="140000"/>
              </a:lnSpc>
              <a:spcBef>
                <a:spcPts val="400"/>
              </a:spcBef>
              <a:spcAft>
                <a:spcPts val="0"/>
              </a:spcAft>
              <a:buNone/>
            </a:pPr>
            <a:r>
              <a:rPr b="1" lang="en-GB" sz="1100" u="sng">
                <a:solidFill>
                  <a:srgbClr val="000000"/>
                </a:solidFill>
                <a:highlight>
                  <a:srgbClr val="FFFFFF"/>
                </a:highlight>
                <a:latin typeface="Arial"/>
                <a:ea typeface="Arial"/>
                <a:cs typeface="Arial"/>
                <a:sym typeface="Arial"/>
              </a:rPr>
              <a:t>HYPERVISOR</a:t>
            </a:r>
            <a:endParaRPr b="1" sz="1100" u="sng">
              <a:solidFill>
                <a:srgbClr val="000000"/>
              </a:solidFill>
              <a:highlight>
                <a:srgbClr val="FFFFFF"/>
              </a:highlight>
              <a:latin typeface="Arial"/>
              <a:ea typeface="Arial"/>
              <a:cs typeface="Arial"/>
              <a:sym typeface="Arial"/>
            </a:endParaRPr>
          </a:p>
          <a:p>
            <a:pPr indent="0" lvl="0" marL="0" rtl="0" algn="just">
              <a:lnSpc>
                <a:spcPct val="140000"/>
              </a:lnSpc>
              <a:spcBef>
                <a:spcPts val="200"/>
              </a:spcBef>
              <a:spcAft>
                <a:spcPts val="0"/>
              </a:spcAft>
              <a:buNone/>
            </a:pPr>
            <a:r>
              <a:rPr b="1" lang="en-GB" sz="1100" u="sng">
                <a:solidFill>
                  <a:srgbClr val="000000"/>
                </a:solidFill>
                <a:highlight>
                  <a:srgbClr val="FFFFFF"/>
                </a:highlight>
                <a:latin typeface="Arial"/>
                <a:ea typeface="Arial"/>
                <a:cs typeface="Arial"/>
                <a:sym typeface="Arial"/>
              </a:rPr>
              <a:t>KALI LINUX</a:t>
            </a:r>
            <a:endParaRPr b="1" sz="1100" u="sng">
              <a:solidFill>
                <a:srgbClr val="000000"/>
              </a:solidFill>
              <a:highlight>
                <a:srgbClr val="FFFFFF"/>
              </a:highlight>
              <a:latin typeface="Arial"/>
              <a:ea typeface="Arial"/>
              <a:cs typeface="Arial"/>
              <a:sym typeface="Arial"/>
            </a:endParaRPr>
          </a:p>
          <a:p>
            <a:pPr indent="0" lvl="0" marL="0" rtl="0" algn="just">
              <a:lnSpc>
                <a:spcPct val="140000"/>
              </a:lnSpc>
              <a:spcBef>
                <a:spcPts val="200"/>
              </a:spcBef>
              <a:spcAft>
                <a:spcPts val="0"/>
              </a:spcAft>
              <a:buNone/>
            </a:pPr>
            <a:r>
              <a:rPr b="1" lang="en-GB" sz="1100" u="sng">
                <a:solidFill>
                  <a:srgbClr val="000000"/>
                </a:solidFill>
                <a:highlight>
                  <a:srgbClr val="FFFFFF"/>
                </a:highlight>
                <a:latin typeface="Arial"/>
                <a:ea typeface="Arial"/>
                <a:cs typeface="Arial"/>
                <a:sym typeface="Arial"/>
              </a:rPr>
              <a:t>METASPLOITABLE</a:t>
            </a:r>
            <a:endParaRPr b="1" sz="1100" u="sng">
              <a:solidFill>
                <a:srgbClr val="000000"/>
              </a:solidFill>
              <a:highlight>
                <a:srgbClr val="FFFFFF"/>
              </a:highlight>
              <a:latin typeface="Arial"/>
              <a:ea typeface="Arial"/>
              <a:cs typeface="Arial"/>
              <a:sym typeface="Arial"/>
            </a:endParaRPr>
          </a:p>
          <a:p>
            <a:pPr indent="0" lvl="0" marL="0" rtl="0" algn="just">
              <a:spcBef>
                <a:spcPts val="1200"/>
              </a:spcBef>
              <a:spcAft>
                <a:spcPts val="1200"/>
              </a:spcAft>
              <a:buNone/>
            </a:pPr>
            <a:r>
              <a:t/>
            </a:r>
            <a:endParaRPr sz="1350">
              <a:solidFill>
                <a:srgbClr val="000000"/>
              </a:solidFill>
              <a:highlight>
                <a:srgbClr val="FFFFFF"/>
              </a:highlight>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ph idx="1" type="body"/>
          </p:nvPr>
        </p:nvSpPr>
        <p:spPr>
          <a:xfrm>
            <a:off x="126900" y="203225"/>
            <a:ext cx="8520600" cy="473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b="1" sz="1600"/>
          </a:p>
        </p:txBody>
      </p:sp>
      <p:pic>
        <p:nvPicPr>
          <p:cNvPr id="291" name="Google Shape;291;p4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7"/>
          <p:cNvSpPr txBox="1"/>
          <p:nvPr>
            <p:ph idx="1" type="body"/>
          </p:nvPr>
        </p:nvSpPr>
        <p:spPr>
          <a:xfrm>
            <a:off x="126900" y="203225"/>
            <a:ext cx="8520600" cy="473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b="1" sz="1600"/>
          </a:p>
        </p:txBody>
      </p:sp>
      <p:pic>
        <p:nvPicPr>
          <p:cNvPr id="297" name="Google Shape;297;p4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8"/>
          <p:cNvSpPr txBox="1"/>
          <p:nvPr>
            <p:ph idx="1" type="body"/>
          </p:nvPr>
        </p:nvSpPr>
        <p:spPr>
          <a:xfrm>
            <a:off x="126900" y="203225"/>
            <a:ext cx="8520600" cy="473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b="1" sz="1600"/>
          </a:p>
        </p:txBody>
      </p:sp>
      <p:pic>
        <p:nvPicPr>
          <p:cNvPr id="303" name="Google Shape;303;p4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9"/>
          <p:cNvSpPr txBox="1"/>
          <p:nvPr>
            <p:ph idx="1" type="body"/>
          </p:nvPr>
        </p:nvSpPr>
        <p:spPr>
          <a:xfrm>
            <a:off x="126900" y="203225"/>
            <a:ext cx="8520600" cy="473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b="1" sz="1600"/>
          </a:p>
        </p:txBody>
      </p:sp>
      <p:pic>
        <p:nvPicPr>
          <p:cNvPr id="309" name="Google Shape;309;p4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6" name="Google Shape;316;p5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3" name="Google Shape;323;p5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311700" y="410000"/>
            <a:ext cx="8520600" cy="2751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800">
                <a:solidFill>
                  <a:srgbClr val="222222"/>
                </a:solidFill>
                <a:highlight>
                  <a:srgbClr val="FFFFFF"/>
                </a:highlight>
                <a:latin typeface="Arial"/>
                <a:ea typeface="Arial"/>
                <a:cs typeface="Arial"/>
                <a:sym typeface="Arial"/>
              </a:rPr>
              <a:t>GATEWAY VS ROUTER:WHEN TO CHOOSE WHICH?</a:t>
            </a:r>
            <a:endParaRPr b="1" sz="1800">
              <a:solidFill>
                <a:srgbClr val="222222"/>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rPr lang="en-GB" sz="1800">
                <a:solidFill>
                  <a:srgbClr val="222222"/>
                </a:solidFill>
                <a:highlight>
                  <a:srgbClr val="FFFFFF"/>
                </a:highlight>
                <a:latin typeface="Arial"/>
                <a:ea typeface="Arial"/>
                <a:cs typeface="Arial"/>
                <a:sym typeface="Arial"/>
              </a:rPr>
              <a:t>Suppose there are two network and computer A belongs to network 1 while computer B belongs to network 2 and  they want to communicate with each for the communication ,we will use gateway  while for same network communication we would use router.</a:t>
            </a:r>
            <a:endParaRPr sz="1800">
              <a:solidFill>
                <a:srgbClr val="222222"/>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1800">
              <a:solidFill>
                <a:srgbClr val="222222"/>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1800">
              <a:solidFill>
                <a:srgbClr val="222222"/>
              </a:solidFill>
              <a:highlight>
                <a:srgbClr val="FFFFFF"/>
              </a:highlight>
              <a:latin typeface="Arial"/>
              <a:ea typeface="Arial"/>
              <a:cs typeface="Arial"/>
              <a:sym typeface="Arial"/>
            </a:endParaRPr>
          </a:p>
          <a:p>
            <a:pPr indent="0" lvl="0" marL="0" rtl="0" algn="l">
              <a:spcBef>
                <a:spcPts val="0"/>
              </a:spcBef>
              <a:spcAft>
                <a:spcPts val="0"/>
              </a:spcAft>
              <a:buNone/>
            </a:pPr>
            <a:r>
              <a:t/>
            </a:r>
            <a:endParaRPr sz="1800">
              <a:solidFill>
                <a:srgbClr val="222222"/>
              </a:solidFill>
              <a:highlight>
                <a:srgbClr val="FFFFFF"/>
              </a:highlight>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0" name="Google Shape;330;p5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7" name="Google Shape;337;p5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4" name="Google Shape;344;p5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1" name="Google Shape;351;p5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8" name="Google Shape;358;p5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5" name="Google Shape;365;p5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2" name="Google Shape;372;p5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9" name="Google Shape;379;p5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6" name="Google Shape;386;p6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3" name="Google Shape;393;p61"/>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94" name="Google Shape;394;p61"/>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NEED FOR GATEWAYS </a:t>
            </a:r>
            <a:endParaRPr/>
          </a:p>
        </p:txBody>
      </p:sp>
      <p:sp>
        <p:nvSpPr>
          <p:cNvPr id="112" name="Google Shape;112;p1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222222"/>
                </a:solidFill>
                <a:highlight>
                  <a:srgbClr val="FFFFFF"/>
                </a:highlight>
                <a:latin typeface="Arial"/>
                <a:ea typeface="Arial"/>
                <a:cs typeface="Arial"/>
                <a:sym typeface="Arial"/>
              </a:rPr>
              <a:t>A </a:t>
            </a:r>
            <a:r>
              <a:rPr b="1" lang="en-GB">
                <a:solidFill>
                  <a:srgbClr val="222222"/>
                </a:solidFill>
                <a:highlight>
                  <a:srgbClr val="FFFFFF"/>
                </a:highlight>
                <a:latin typeface="Arial"/>
                <a:ea typeface="Arial"/>
                <a:cs typeface="Arial"/>
                <a:sym typeface="Arial"/>
              </a:rPr>
              <a:t>gateway</a:t>
            </a:r>
            <a:r>
              <a:rPr lang="en-GB">
                <a:solidFill>
                  <a:srgbClr val="222222"/>
                </a:solidFill>
                <a:highlight>
                  <a:srgbClr val="FFFFFF"/>
                </a:highlight>
                <a:latin typeface="Arial"/>
                <a:ea typeface="Arial"/>
                <a:cs typeface="Arial"/>
                <a:sym typeface="Arial"/>
              </a:rPr>
              <a:t> is a node (router) in a computer network, a key stopping point for data on its way to or from other networks. Through gateways, we are able to communicate and send data back and forth. The Internet wouldn't be any use to us without gateways (as well as a lot of other hardware and software).</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1" name="Google Shape;401;p6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402" name="Google Shape;402;p62"/>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9" name="Google Shape;409;p6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6" name="Google Shape;416;p6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3" name="Google Shape;423;p65"/>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424" name="Google Shape;424;p65"/>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425" name="Google Shape;425;p65"/>
          <p:cNvPicPr preferRelativeResize="0"/>
          <p:nvPr/>
        </p:nvPicPr>
        <p:blipFill>
          <a:blip r:embed="rId5">
            <a:alphaModFix/>
          </a:blip>
          <a:stretch>
            <a:fillRect/>
          </a:stretch>
        </p:blipFill>
        <p:spPr>
          <a:xfrm>
            <a:off x="0" y="0"/>
            <a:ext cx="9144000" cy="5143500"/>
          </a:xfrm>
          <a:prstGeom prst="rect">
            <a:avLst/>
          </a:prstGeom>
          <a:noFill/>
          <a:ln>
            <a:noFill/>
          </a:ln>
        </p:spPr>
      </p:pic>
      <p:pic>
        <p:nvPicPr>
          <p:cNvPr id="426" name="Google Shape;426;p65"/>
          <p:cNvPicPr preferRelativeResize="0"/>
          <p:nvPr/>
        </p:nvPicPr>
        <p:blipFill>
          <a:blip r:embed="rId6">
            <a:alphaModFix/>
          </a:blip>
          <a:stretch>
            <a:fillRect/>
          </a:stretch>
        </p:blipFill>
        <p:spPr>
          <a:xfrm>
            <a:off x="0" y="0"/>
            <a:ext cx="9144000" cy="5143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3" name="Google Shape;433;p6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434" name="Google Shape;434;p66"/>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1" name="Google Shape;441;p6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6500">
                <a:solidFill>
                  <a:srgbClr val="3C78D8"/>
                </a:solidFill>
              </a:rPr>
              <a:t>THANK YOU!!!!</a:t>
            </a:r>
            <a:endParaRPr b="1" sz="6500">
              <a:solidFill>
                <a:srgbClr val="3C78D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NEED FOR ROUTING </a:t>
            </a:r>
            <a:endParaRPr/>
          </a:p>
        </p:txBody>
      </p:sp>
      <p:sp>
        <p:nvSpPr>
          <p:cNvPr id="118" name="Google Shape;118;p1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rPr lang="en-GB">
                <a:solidFill>
                  <a:srgbClr val="000000"/>
                </a:solidFill>
                <a:latin typeface="Arial"/>
                <a:ea typeface="Arial"/>
                <a:cs typeface="Arial"/>
                <a:sym typeface="Arial"/>
              </a:rPr>
              <a:t>Routers are responsible for receiving, analysing, and forwarding data packets among the connected computer networks. When a data packet arrives, the router inspects the destination address, consults its routing tables to decide the optimal route and then transfers the packet along this route.</a:t>
            </a:r>
            <a:endParaRPr>
              <a:solidFill>
                <a:srgbClr val="000000"/>
              </a:solidFill>
              <a:latin typeface="Arial"/>
              <a:ea typeface="Arial"/>
              <a:cs typeface="Arial"/>
              <a:sym typeface="Arial"/>
            </a:endParaRPr>
          </a:p>
          <a:p>
            <a:pPr indent="0" lvl="0" marL="0" rtl="0" algn="l">
              <a:spcBef>
                <a:spcPts val="800"/>
              </a:spcBef>
              <a:spcAft>
                <a:spcPts val="0"/>
              </a:spcAft>
              <a:buNone/>
            </a:pPr>
            <a:r>
              <a:t/>
            </a:r>
            <a:endParaRPr sz="15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311700" y="410000"/>
            <a:ext cx="8520600" cy="150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GB" sz="2300">
                <a:solidFill>
                  <a:srgbClr val="0000FF"/>
                </a:solidFill>
                <a:latin typeface="Arial"/>
                <a:ea typeface="Arial"/>
                <a:cs typeface="Arial"/>
                <a:sym typeface="Arial"/>
              </a:rPr>
              <a:t>Question 17: </a:t>
            </a:r>
            <a:endParaRPr b="1" sz="2300">
              <a:solidFill>
                <a:srgbClr val="0000FF"/>
              </a:solidFill>
              <a:latin typeface="Arial"/>
              <a:ea typeface="Arial"/>
              <a:cs typeface="Arial"/>
              <a:sym typeface="Arial"/>
            </a:endParaRPr>
          </a:p>
          <a:p>
            <a:pPr indent="0" lvl="0" marL="0" rtl="0" algn="l">
              <a:lnSpc>
                <a:spcPct val="115000"/>
              </a:lnSpc>
              <a:spcBef>
                <a:spcPts val="0"/>
              </a:spcBef>
              <a:spcAft>
                <a:spcPts val="0"/>
              </a:spcAft>
              <a:buNone/>
            </a:pPr>
            <a:r>
              <a:rPr b="1" lang="en-GB" sz="2300">
                <a:solidFill>
                  <a:srgbClr val="0000FF"/>
                </a:solidFill>
                <a:latin typeface="Arial"/>
                <a:ea typeface="Arial"/>
                <a:cs typeface="Arial"/>
                <a:sym typeface="Arial"/>
              </a:rPr>
              <a:t>Virus , worm, threat, advanced persistent threat, bomb, adware, malware, vulnerability, zero day vulnerability, penetration testing, zero-day attack, Shoulder surfing,</a:t>
            </a:r>
            <a:endParaRPr b="1" sz="2300">
              <a:solidFill>
                <a:srgbClr val="0000FF"/>
              </a:solidFill>
              <a:latin typeface="Arial"/>
              <a:ea typeface="Arial"/>
              <a:cs typeface="Arial"/>
              <a:sym typeface="Arial"/>
            </a:endParaRPr>
          </a:p>
          <a:p>
            <a:pPr indent="0" lvl="0" marL="0" rtl="0" algn="l">
              <a:lnSpc>
                <a:spcPct val="115000"/>
              </a:lnSpc>
              <a:spcBef>
                <a:spcPts val="0"/>
              </a:spcBef>
              <a:spcAft>
                <a:spcPts val="0"/>
              </a:spcAft>
              <a:buNone/>
            </a:pPr>
            <a:r>
              <a:rPr b="1" lang="en-GB" sz="2300">
                <a:solidFill>
                  <a:srgbClr val="0000FF"/>
                </a:solidFill>
                <a:latin typeface="Arial"/>
                <a:ea typeface="Arial"/>
                <a:cs typeface="Arial"/>
                <a:sym typeface="Arial"/>
              </a:rPr>
              <a:t>keylogger, spyware, Trojan, spear phishing, Social engineering attack, ransomware, rootkit.</a:t>
            </a:r>
            <a:endParaRPr b="1" sz="2300">
              <a:solidFill>
                <a:srgbClr val="0000FF"/>
              </a:solidFill>
              <a:latin typeface="Arial"/>
              <a:ea typeface="Arial"/>
              <a:cs typeface="Arial"/>
              <a:sym typeface="Arial"/>
            </a:endParaRPr>
          </a:p>
          <a:p>
            <a:pPr indent="0" lvl="0" marL="0" rtl="0" algn="l">
              <a:lnSpc>
                <a:spcPct val="115000"/>
              </a:lnSpc>
              <a:spcBef>
                <a:spcPts val="0"/>
              </a:spcBef>
              <a:spcAft>
                <a:spcPts val="0"/>
              </a:spcAft>
              <a:buNone/>
            </a:pPr>
            <a:r>
              <a:t/>
            </a:r>
            <a:endParaRPr b="1" sz="2300">
              <a:solidFill>
                <a:srgbClr val="0000FF"/>
              </a:solidFill>
              <a:latin typeface="Arial"/>
              <a:ea typeface="Arial"/>
              <a:cs typeface="Arial"/>
              <a:sym typeface="Arial"/>
            </a:endParaRPr>
          </a:p>
          <a:p>
            <a:pPr indent="0" lvl="0" marL="0" rtl="0" algn="l">
              <a:spcBef>
                <a:spcPts val="0"/>
              </a:spcBef>
              <a:spcAft>
                <a:spcPts val="0"/>
              </a:spcAft>
              <a:buNone/>
            </a:pPr>
            <a:r>
              <a:t/>
            </a:r>
            <a:endParaRPr sz="3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VIRUS</a:t>
            </a:r>
            <a:endParaRPr/>
          </a:p>
        </p:txBody>
      </p:sp>
      <p:sp>
        <p:nvSpPr>
          <p:cNvPr id="129" name="Google Shape;129;p2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solidFill>
                <a:srgbClr val="000000"/>
              </a:solidFill>
              <a:latin typeface="Arial"/>
              <a:ea typeface="Arial"/>
              <a:cs typeface="Arial"/>
              <a:sym typeface="Arial"/>
            </a:endParaRPr>
          </a:p>
          <a:p>
            <a:pPr indent="0" lvl="0" marL="457200" rtl="0" algn="just">
              <a:spcBef>
                <a:spcPts val="0"/>
              </a:spcBef>
              <a:spcAft>
                <a:spcPts val="0"/>
              </a:spcAft>
              <a:buNone/>
            </a:pPr>
            <a:r>
              <a:rPr lang="en-GB" sz="1400">
                <a:solidFill>
                  <a:srgbClr val="000000"/>
                </a:solidFill>
                <a:latin typeface="Arial"/>
                <a:ea typeface="Arial"/>
                <a:cs typeface="Arial"/>
                <a:sym typeface="Arial"/>
              </a:rPr>
              <a:t>A virus is a computer code or program, which is capable of affecting your computer data badly by corrupting or destroying them.Computer virus has the tendency to make its duplicate copies at a swift pace, and also spread it across every folder and damage the data of your computer system.A computer virus is actually a malicious software program or "malware" that, when infecting your system, replicates itself by modifying other computer programs and inserting its own code.Ways in which a virus can affect our computer system are-by downloading files from the internet,during the removable of media or drives,through pen drive,through e-mail attachments,through unpatched software &amp; services,through unprotected or poor administrator passwords.</a:t>
            </a:r>
            <a:endParaRPr sz="12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WORM</a:t>
            </a:r>
            <a:endParaRPr/>
          </a:p>
        </p:txBody>
      </p:sp>
      <p:sp>
        <p:nvSpPr>
          <p:cNvPr id="135" name="Google Shape;135;p2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rPr lang="en-GB" sz="1400">
                <a:solidFill>
                  <a:srgbClr val="000000"/>
                </a:solidFill>
                <a:latin typeface="Arial"/>
                <a:ea typeface="Arial"/>
                <a:cs typeface="Arial"/>
                <a:sym typeface="Arial"/>
              </a:rPr>
              <a:t>A computer worm is a stand-alone computer malware programme that replicates itself in order to spread to other computers. It often uses a computer network to spread, relying on security failures on the target computer to access it.Worms can be transmitted via software vulnerabilities. Or computer worms could arrive as attachments in spam emails or instant messages (IMs). Once opened, these files could provide a link to a malicious website or automatically download the computer worm. Once it’s installed, the worm silently goes to work and infects the machine without the user’s knowledge. Worms can modify and delete files, and they can even inject additional malicious software onto a computer. Sometimes a computer worm’s purpose is only to make copies of itself over and over — depleting system resources, such as hard drive space or bandwidth, by overloading a shared network. In addition to wreaking havoc on a computer’s resources, worms can also steal data, install a backdoor, and allow a hacker to gain control over a computer and its system settings.</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